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61" r:id="rId6"/>
    <p:sldId id="262" r:id="rId7"/>
    <p:sldId id="263" r:id="rId8"/>
    <p:sldId id="264" r:id="rId9"/>
    <p:sldId id="265" r:id="rId10"/>
    <p:sldId id="266" r:id="rId11"/>
    <p:sldId id="267" r:id="rId12"/>
    <p:sldId id="269" r:id="rId13"/>
    <p:sldId id="274" r:id="rId14"/>
    <p:sldId id="270" r:id="rId15"/>
    <p:sldId id="271" r:id="rId16"/>
    <p:sldId id="272" r:id="rId17"/>
    <p:sldId id="273"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8772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12.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27fcb00dcfdb271757c#tid=6705f246f3f500000971b73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f93086616&amp;color=RGB(0,96,96)">
            <a:hlinkClick r:id="rId6" action="ppaction://hlinksldjump"/>
          </p:cNvPr>
          <p:cNvSpPr/>
          <p:nvPr/>
        </p:nvSpPr>
        <p:spPr>
          <a:xfrm>
            <a:off x="6803136" y="2523744"/>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基础巩固</a:t>
            </a:r>
            <a:endParaRPr lang="en-US" sz="2400" dirty="0"/>
          </a:p>
        </p:txBody>
      </p:sp>
      <p:sp>
        <p:nvSpPr>
          <p:cNvPr id="9" name="MasterShapeName?linknodeid=868de5286&amp;color=RGB(0,96,96)">
            <a:hlinkClick r:id="rId7" action="ppaction://hlinksldjump"/>
          </p:cNvPr>
          <p:cNvSpPr/>
          <p:nvPr/>
        </p:nvSpPr>
        <p:spPr>
          <a:xfrm>
            <a:off x="6803136" y="3959352"/>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语篇提升-阅读理解</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础巩固">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基础巩固</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篇提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语篇提升-阅读理解</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B_6_BD.89_1#073317ae2?pid=4a3893e38&amp;color=0,55,96&amp;vtp=1&amp;bt=1&amp;bbb=1"/>
          <p:cNvSpPr/>
          <p:nvPr/>
        </p:nvSpPr>
        <p:spPr>
          <a:xfrm>
            <a:off x="502920" y="1508760"/>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______</a:t>
            </a:r>
            <a:endParaRPr lang="en-US" altLang="zh-CN" sz="1800" dirty="0"/>
          </a:p>
        </p:txBody>
      </p:sp>
      <p:sp>
        <p:nvSpPr>
          <p:cNvPr id="3" name="QB_6_AN.90_1#073317ae2.blank?pid=4a3893e38&amp;color=0,55,96&amp;vpa=51&amp;vtp=1&amp;bbb=1"/>
          <p:cNvSpPr/>
          <p:nvPr/>
        </p:nvSpPr>
        <p:spPr>
          <a:xfrm>
            <a:off x="667226" y="1458087"/>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death</a:t>
            </a:r>
            <a:endParaRPr lang="en-US" altLang="zh-CN" dirty="0"/>
          </a:p>
        </p:txBody>
      </p:sp>
      <p:sp>
        <p:nvSpPr>
          <p:cNvPr id="4" name="QB_6_AS.91_1#073317ae2?pid=4a3893e38&amp;color=0,55,96&amp;vtp=1&amp;bbb=1"/>
          <p:cNvSpPr/>
          <p:nvPr/>
        </p:nvSpPr>
        <p:spPr>
          <a:xfrm>
            <a:off x="502920" y="1896300"/>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设空处前有所有格mother's修饰，应用名词形式。</a:t>
            </a:r>
            <a:endParaRPr lang="en-US" altLang="zh-CN" sz="1800" dirty="0"/>
          </a:p>
        </p:txBody>
      </p:sp>
      <p:sp>
        <p:nvSpPr>
          <p:cNvPr id="5" name="QB_6_BD.92_1#25ba3d9b0?pid=4a3893e38&amp;color=0,55,96&amp;vtp=1&amp;bbb=1"/>
          <p:cNvSpPr/>
          <p:nvPr/>
        </p:nvSpPr>
        <p:spPr>
          <a:xfrm>
            <a:off x="502920" y="2290127"/>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__________</a:t>
            </a:r>
            <a:endParaRPr lang="en-US" altLang="zh-CN" sz="1800" dirty="0"/>
          </a:p>
        </p:txBody>
      </p:sp>
      <p:sp>
        <p:nvSpPr>
          <p:cNvPr id="6" name="QB_6_AN.93_1#25ba3d9b0.blank?pid=4a3893e38&amp;color=0,55,96&amp;vpa=52&amp;vtp=1&amp;bbb=1"/>
          <p:cNvSpPr/>
          <p:nvPr/>
        </p:nvSpPr>
        <p:spPr>
          <a:xfrm>
            <a:off x="692626" y="2226754"/>
            <a:ext cx="1068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graduated</a:t>
            </a:r>
            <a:endParaRPr lang="en-US" altLang="zh-CN" dirty="0"/>
          </a:p>
        </p:txBody>
      </p:sp>
      <p:sp>
        <p:nvSpPr>
          <p:cNvPr id="7" name="QB_6_AS.94_1#25ba3d9b0?pid=4a3893e38&amp;color=0,55,96&amp;vtp=1&amp;bbb=1"/>
          <p:cNvSpPr/>
          <p:nvPr/>
        </p:nvSpPr>
        <p:spPr>
          <a:xfrm>
            <a:off x="502920" y="2683954"/>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根据时间状语In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1929可知，文章描述过去的事情，且设空处在句中作谓语，应用一般过去时。</a:t>
            </a:r>
            <a:endParaRPr lang="en-US" altLang="zh-CN" sz="1800" dirty="0"/>
          </a:p>
        </p:txBody>
      </p:sp>
      <p:sp>
        <p:nvSpPr>
          <p:cNvPr id="8" name="QB_6_BD.95_1#4a326860f?pid=4a3893e38&amp;color=0,55,96&amp;vtp=1&amp;bbb=1"/>
          <p:cNvSpPr/>
          <p:nvPr/>
        </p:nvSpPr>
        <p:spPr>
          <a:xfrm>
            <a:off x="502920" y="3077781"/>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___________</a:t>
            </a:r>
            <a:endParaRPr lang="en-US" altLang="zh-CN" sz="1800" dirty="0"/>
          </a:p>
        </p:txBody>
      </p:sp>
      <p:sp>
        <p:nvSpPr>
          <p:cNvPr id="9" name="QB_6_AN.96_1#4a326860f.blank?pid=4a3893e38&amp;color=0,55,96&amp;vpa=53&amp;vtp=1&amp;bbb=1"/>
          <p:cNvSpPr/>
          <p:nvPr/>
        </p:nvSpPr>
        <p:spPr>
          <a:xfrm>
            <a:off x="654526" y="3027108"/>
            <a:ext cx="1258888" cy="341630"/>
          </a:xfrm>
          <a:prstGeom prst="rect">
            <a:avLst/>
          </a:prstGeom>
          <a:noFill/>
          <a:ln/>
        </p:spPr>
        <p:txBody>
          <a:bodyPr wrap="none" lIns="0" tIns="0" rIns="0" bIns="0" rtlCol="0" anchor="t"/>
          <a:lstStyle/>
          <a:p>
            <a:pPr algn="ctr">
              <a:lnSpc>
                <a:spcPts val="30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hired</a:t>
            </a:r>
            <a:endParaRPr lang="en-US" altLang="zh-CN" dirty="0"/>
          </a:p>
        </p:txBody>
      </p:sp>
      <p:sp>
        <p:nvSpPr>
          <p:cNvPr id="10" name="QB_6_AS.97_1#4a326860f?pid=4a3893e38&amp;color=0,55,96&amp;vtp=1&amp;bbb=1&amp;hb=1"/>
          <p:cNvSpPr/>
          <p:nvPr/>
        </p:nvSpPr>
        <p:spPr>
          <a:xfrm>
            <a:off x="502920" y="3473196"/>
            <a:ext cx="10570464" cy="7607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名词</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woman前有序数词修饰，其后置定语应用to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do形式；根据语境可知，此处表示“被雇为</a:t>
            </a:r>
            <a:r>
              <a:rPr lang="en-US" altLang="zh-CN" sz="1800" b="0" i="0">
                <a:solidFill>
                  <a:srgbClr val="003760"/>
                </a:solidFill>
                <a:latin typeface="Times New Roman" pitchFamily="34" charset="0"/>
                <a:ea typeface="微软雅黑" pitchFamily="34" charset="-122"/>
                <a:cs typeface="Times New Roman" pitchFamily="34" charset="-120"/>
              </a:rPr>
              <a:t>”，应</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用不定式的被动形式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11" name="QB_6_BD.98_1#ebaa67cbe?pid=4a3893e38&amp;color=0,55,96&amp;vtp=1&amp;bbb=1"/>
          <p:cNvSpPr/>
          <p:nvPr/>
        </p:nvSpPr>
        <p:spPr>
          <a:xfrm>
            <a:off x="502920" y="4271708"/>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12" name="QB_6_AN.99_1#ebaa67cbe.blank?pid=4a3893e38&amp;color=0,55,96&amp;vpa=54&amp;vtp=1&amp;bbb=1"/>
          <p:cNvSpPr/>
          <p:nvPr/>
        </p:nvSpPr>
        <p:spPr>
          <a:xfrm>
            <a:off x="641826" y="422103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13" name="QB_6_AS.100_1#ebaa67cbe?pid=4a3893e38&amp;color=0,55,96&amp;vtp=1&amp;bbb=1"/>
          <p:cNvSpPr/>
          <p:nvPr/>
        </p:nvSpPr>
        <p:spPr>
          <a:xfrm>
            <a:off x="502920" y="4665535"/>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of为固定搭配，意为“因为”。</a:t>
            </a:r>
            <a:endParaRPr lang="en-US" altLang="zh-CN" sz="1800" dirty="0"/>
          </a:p>
        </p:txBody>
      </p:sp>
      <p:sp>
        <p:nvSpPr>
          <p:cNvPr id="14" name="QB_6_BD.101_1#738f3a151?pid=4a3893e38&amp;color=0,55,96&amp;vtp=1&amp;bbb=1"/>
          <p:cNvSpPr/>
          <p:nvPr/>
        </p:nvSpPr>
        <p:spPr>
          <a:xfrm>
            <a:off x="502920" y="5059362"/>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15" name="QB_6_AN.102_1#738f3a151.blank?pid=4a3893e38&amp;color=0,55,96&amp;vpa=55&amp;vtp=1&amp;bbb=1"/>
          <p:cNvSpPr/>
          <p:nvPr/>
        </p:nvSpPr>
        <p:spPr>
          <a:xfrm>
            <a:off x="667226" y="4995989"/>
            <a:ext cx="1004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Thinking</a:t>
            </a:r>
            <a:endParaRPr lang="en-US" altLang="zh-CN" dirty="0"/>
          </a:p>
        </p:txBody>
      </p:sp>
      <p:sp>
        <p:nvSpPr>
          <p:cNvPr id="16" name="QB_6_AS.103_1#738f3a151?pid=4a3893e38&amp;color=0,55,96&amp;vtp=1&amp;bbb=1&amp;hb=1"/>
          <p:cNvSpPr/>
          <p:nvPr/>
        </p:nvSpPr>
        <p:spPr>
          <a:xfrm>
            <a:off x="502920" y="5454777"/>
            <a:ext cx="10570464" cy="7607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分析句子结构可知，设空处应用非谓语形式作状语，且think和Dr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Lin之间为逻辑上的主动关系</a:t>
            </a:r>
            <a:r>
              <a:rPr lang="en-US" altLang="zh-CN" sz="1800" b="0" i="0">
                <a:solidFill>
                  <a:srgbClr val="003760"/>
                </a:solidFill>
                <a:latin typeface="Times New Roman" pitchFamily="34" charset="0"/>
                <a:ea typeface="微软雅黑" pitchFamily="34" charset="-122"/>
                <a:cs typeface="Times New Roman" pitchFamily="34" charset="-120"/>
              </a:rPr>
              <a:t>，应</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用现在分词形式</a:t>
            </a:r>
            <a:r>
              <a:rPr lang="en-US" altLang="zh-CN" b="0" i="0" dirty="0">
                <a:solidFill>
                  <a:srgbClr val="003760"/>
                </a:solidFill>
                <a:latin typeface="Times New Roman" pitchFamily="34" charset="0"/>
                <a:ea typeface="微软雅黑" pitchFamily="34" charset="-122"/>
                <a:cs typeface="Times New Roman" pitchFamily="34" charset="-120"/>
              </a:rPr>
              <a:t>；注意句首单词首字母需大写。</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5">
                                            <p:bg/>
                                          </p:spTgt>
                                        </p:tgtEl>
                                        <p:attrNameLst>
                                          <p:attrName>style.visibility</p:attrName>
                                        </p:attrNameLst>
                                      </p:cBhvr>
                                      <p:to>
                                        <p:strVal val="visible"/>
                                      </p:to>
                                    </p:set>
                                    <p:animEffect transition="in" filter="fade">
                                      <p:cBhvr>
                                        <p:cTn id="74" dur="500"/>
                                        <p:tgtEl>
                                          <p:spTgt spid="15">
                                            <p:bg/>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5">
                                            <p:txEl>
                                              <p:pRg st="0" end="0"/>
                                            </p:txEl>
                                          </p:spTgt>
                                        </p:tgtEl>
                                        <p:attrNameLst>
                                          <p:attrName>style.visibility</p:attrName>
                                        </p:attrNameLst>
                                      </p:cBhvr>
                                      <p:to>
                                        <p:strVal val="visible"/>
                                      </p:to>
                                    </p:set>
                                    <p:animEffect transition="in" filter="fade">
                                      <p:cBhvr>
                                        <p:cTn id="77" dur="500"/>
                                        <p:tgtEl>
                                          <p:spTgt spid="15">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6">
                                            <p:bg/>
                                          </p:spTgt>
                                        </p:tgtEl>
                                        <p:attrNameLst>
                                          <p:attrName>style.visibility</p:attrName>
                                        </p:attrNameLst>
                                      </p:cBhvr>
                                      <p:to>
                                        <p:strVal val="visible"/>
                                      </p:to>
                                    </p:set>
                                    <p:animEffect transition="in" filter="fade">
                                      <p:cBhvr>
                                        <p:cTn id="82" dur="500"/>
                                        <p:tgtEl>
                                          <p:spTgt spid="16">
                                            <p:bg/>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6">
                                            <p:txEl>
                                              <p:pRg st="0" end="0"/>
                                            </p:txEl>
                                          </p:spTgt>
                                        </p:tgtEl>
                                        <p:attrNameLst>
                                          <p:attrName>style.visibility</p:attrName>
                                        </p:attrNameLst>
                                      </p:cBhvr>
                                      <p:to>
                                        <p:strVal val="visible"/>
                                      </p:to>
                                    </p:set>
                                    <p:animEffect transition="in" filter="fade">
                                      <p:cBhvr>
                                        <p:cTn id="85" dur="500"/>
                                        <p:tgtEl>
                                          <p:spTgt spid="16">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6">
                                            <p:txEl>
                                              <p:pRg st="1" end="1"/>
                                            </p:txEl>
                                          </p:spTgt>
                                        </p:tgtEl>
                                        <p:attrNameLst>
                                          <p:attrName>style.visibility</p:attrName>
                                        </p:attrNameLst>
                                      </p:cBhvr>
                                      <p:to>
                                        <p:strVal val="visible"/>
                                      </p:to>
                                    </p:set>
                                    <p:animEffect transition="in" filter="fade">
                                      <p:cBhvr>
                                        <p:cTn id="88" dur="500"/>
                                        <p:tgtEl>
                                          <p:spTgt spid="1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B_6_BD.104_1#36f070fde?pid=4a3893e38&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105_1#36f070fde.blank?pid=4a3893e38&amp;color=0,55,96&amp;vpa=56&amp;vtp=1"/>
          <p:cNvSpPr/>
          <p:nvPr/>
        </p:nvSpPr>
        <p:spPr>
          <a:xfrm>
            <a:off x="692626" y="1457325"/>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B_6_AS.106_1#36f070fde?pid=4a3893e38&amp;color=0,55,96&amp;vtp=1&amp;bbb=1"/>
          <p:cNvSpPr/>
          <p:nvPr/>
        </p:nvSpPr>
        <p:spPr>
          <a:xfrm>
            <a:off x="502920" y="1908238"/>
            <a:ext cx="10829925"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设空处修饰private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clinic，表示泛指，应用不定冠词修饰，且private的发音以辅音音素开头，故填a。</a:t>
            </a:r>
            <a:endParaRPr lang="en-US" altLang="zh-CN" sz="1800" dirty="0"/>
          </a:p>
        </p:txBody>
      </p:sp>
      <p:sp>
        <p:nvSpPr>
          <p:cNvPr id="5" name="QB_6_BD.107_1#e0961f4f6?pid=4a3893e38&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____________</a:t>
            </a:r>
            <a:endParaRPr lang="en-US" altLang="zh-CN" sz="1800" dirty="0"/>
          </a:p>
        </p:txBody>
      </p:sp>
      <p:sp>
        <p:nvSpPr>
          <p:cNvPr id="6" name="QB_6_AN.108_1#e0961f4f6.blank?pid=4a3893e38&amp;color=0,55,96&amp;vpa=57&amp;vtp=1&amp;bbb=1"/>
          <p:cNvSpPr/>
          <p:nvPr/>
        </p:nvSpPr>
        <p:spPr>
          <a:xfrm>
            <a:off x="692626" y="2262568"/>
            <a:ext cx="12842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elected</a:t>
            </a:r>
            <a:endParaRPr lang="en-US" altLang="zh-CN" dirty="0"/>
          </a:p>
        </p:txBody>
      </p:sp>
      <p:sp>
        <p:nvSpPr>
          <p:cNvPr id="7" name="QB_6_AS.109_1#e0961f4f6?pid=4a3893e38&amp;color=0,55,96&amp;vtp=1&amp;bbb=1&amp;hb=1"/>
          <p:cNvSpPr/>
          <p:nvPr/>
        </p:nvSpPr>
        <p:spPr>
          <a:xfrm>
            <a:off x="502920" y="2719768"/>
            <a:ext cx="10570464" cy="351155"/>
          </a:xfrm>
          <a:prstGeom prst="rect">
            <a:avLst/>
          </a:prstGeom>
          <a:noFill/>
          <a:ln/>
        </p:spPr>
        <p:txBody>
          <a:bodyPr wrap="none" lIns="0" tIns="0" rIns="0" bIns="0" rtlCol="0" anchor="t"/>
          <a:lstStyle/>
          <a:p>
            <a:pPr>
              <a:lnSpc>
                <a:spcPts val="3100"/>
              </a:lnSpc>
            </a:pPr>
            <a:r>
              <a:rPr lang="en-US" altLang="zh-CN" b="1" i="0" dirty="0">
                <a:solidFill>
                  <a:srgbClr val="003760"/>
                </a:solidFill>
                <a:latin typeface="Times New Roman" pitchFamily="34" charset="0"/>
                <a:ea typeface="微软雅黑" pitchFamily="34" charset="-122"/>
                <a:cs typeface="Times New Roman" pitchFamily="34" charset="-120"/>
              </a:rPr>
              <a:t>[解析]</a:t>
            </a:r>
            <a:r>
              <a:rPr lang="en-US" altLang="zh-CN" b="1"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根据时间状语In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1954可知，此处应用一般过去时，且elect和主语she之间为被动关系，应用被动语态。</a:t>
            </a:r>
            <a:endParaRPr lang="en-US" altLang="zh-CN" dirty="0"/>
          </a:p>
        </p:txBody>
      </p:sp>
      <p:sp>
        <p:nvSpPr>
          <p:cNvPr id="8" name="QB_6_BD.110_1#a86a26519?pid=4a3893e38&amp;color=0,55,96&amp;vtp=1&amp;bbb=1"/>
          <p:cNvSpPr/>
          <p:nvPr/>
        </p:nvSpPr>
        <p:spPr>
          <a:xfrm>
            <a:off x="502920" y="312553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9" name="QB_6_AN.111_1#a86a26519.blank?pid=4a3893e38&amp;color=0,55,96&amp;vpa=58&amp;vtp=1&amp;bbb=1"/>
          <p:cNvSpPr/>
          <p:nvPr/>
        </p:nvSpPr>
        <p:spPr>
          <a:xfrm>
            <a:off x="654526" y="3074098"/>
            <a:ext cx="903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till/until</a:t>
            </a:r>
            <a:endParaRPr lang="en-US" altLang="zh-CN" dirty="0"/>
          </a:p>
        </p:txBody>
      </p:sp>
      <p:sp>
        <p:nvSpPr>
          <p:cNvPr id="10" name="QB_6_AS.112_1#a86a26519?pid=4a3893e38&amp;color=0,55,96&amp;vtp=1&amp;bbb=1"/>
          <p:cNvSpPr/>
          <p:nvPr/>
        </p:nvSpPr>
        <p:spPr>
          <a:xfrm>
            <a:off x="502920" y="353129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根据语境可知，此处表示“林医生直到去世那天才停止工作”，应用连词till或者until。</a:t>
            </a:r>
            <a:endParaRPr lang="en-US" altLang="zh-CN" sz="1800" dirty="0"/>
          </a:p>
        </p:txBody>
      </p:sp>
      <p:sp>
        <p:nvSpPr>
          <p:cNvPr id="11" name="QB_6_BD.113_1#11487dccc?pid=4a3893e38&amp;color=0,55,96&amp;vtp=1&amp;bbb=1"/>
          <p:cNvSpPr/>
          <p:nvPr/>
        </p:nvSpPr>
        <p:spPr>
          <a:xfrm>
            <a:off x="502920" y="393706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12" name="QB_6_AN.114_1#11487dccc.blank?pid=4a3893e38&amp;color=0,55,96&amp;vpa=59&amp;vtp=1&amp;bbb=1"/>
          <p:cNvSpPr/>
          <p:nvPr/>
        </p:nvSpPr>
        <p:spPr>
          <a:xfrm>
            <a:off x="794226" y="3872928"/>
            <a:ext cx="852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savings</a:t>
            </a:r>
            <a:endParaRPr lang="en-US" altLang="zh-CN" dirty="0"/>
          </a:p>
        </p:txBody>
      </p:sp>
      <p:sp>
        <p:nvSpPr>
          <p:cNvPr id="13" name="QB_6_AS.115_1#11487dccc?pid=4a3893e38&amp;color=0,55,96&amp;vtp=1&amp;bbb=1&amp;hb=1"/>
          <p:cNvSpPr/>
          <p:nvPr/>
        </p:nvSpPr>
        <p:spPr>
          <a:xfrm>
            <a:off x="502920" y="434784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设空处前有her修饰，应用名词形式，且结合语境可知，此处表示“存款”，</a:t>
            </a:r>
            <a:r>
              <a:rPr lang="en-US" altLang="zh-CN" sz="1800" b="0" i="0">
                <a:solidFill>
                  <a:srgbClr val="003760"/>
                </a:solidFill>
                <a:latin typeface="Times New Roman" pitchFamily="34" charset="0"/>
                <a:ea typeface="微软雅黑" pitchFamily="34" charset="-122"/>
                <a:cs typeface="Times New Roman" pitchFamily="34" charset="-120"/>
              </a:rPr>
              <a:t>此含义常用复数形式，</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故填</a:t>
            </a:r>
            <a:r>
              <a:rPr lang="en-US" altLang="zh-CN" b="0" i="0" dirty="0">
                <a:solidFill>
                  <a:srgbClr val="003760"/>
                </a:solidFill>
                <a:latin typeface="Times New Roman" pitchFamily="34" charset="0"/>
                <a:ea typeface="微软雅黑" pitchFamily="34" charset="-122"/>
                <a:cs typeface="Times New Roman" pitchFamily="34" charset="-120"/>
              </a:rPr>
              <a:t>savings。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1" end="1"/>
                                            </p:txEl>
                                          </p:spTgt>
                                        </p:tgtEl>
                                        <p:attrNameLst>
                                          <p:attrName>style.visibility</p:attrName>
                                        </p:attrNameLst>
                                      </p:cBhvr>
                                      <p:to>
                                        <p:strVal val="visible"/>
                                      </p:to>
                                    </p:set>
                                    <p:animEffect transition="in" filter="fade">
                                      <p:cBhvr>
                                        <p:cTn id="69"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M_4_BD.116_1#c5b362a3e?pid=868de5286&amp;color=0,55,96&amp;vtp=1&amp;bt=1&amp;bbb=1&amp;hb=1"/>
          <p:cNvSpPr/>
          <p:nvPr/>
        </p:nvSpPr>
        <p:spPr>
          <a:xfrm>
            <a:off x="502920" y="1512000"/>
            <a:ext cx="10570464" cy="46101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[四川眉山2024高一期末]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Manzo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Elementary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Tucson,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Arizona,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school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answer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neighbourhood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breakfast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enough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money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dinner.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vegetables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difficult.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teachers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neighbourhood?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Tucson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precious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resource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Soil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nutrients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add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fertiliser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（肥料）.</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Counsellor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（顾问）</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Thompson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aquaponics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（鱼菜共生）,</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fish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Hundreds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Aztecs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chinampas</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16_1#c5b362a3e?pid=868de5286&amp;color=0,55,96&amp;vtp=1&amp;bt=1&amp;bbb=1&amp;hb=1">
            <a:extLst>
              <a:ext uri="{FF2B5EF4-FFF2-40B4-BE49-F238E27FC236}">
                <a16:creationId xmlns:a16="http://schemas.microsoft.com/office/drawing/2014/main" id="{67CFDA29-8683-0432-6560-DF63C46DFADD}"/>
              </a:ext>
            </a:extLst>
          </p:cNvPr>
          <p:cNvSpPr/>
          <p:nvPr/>
        </p:nvSpPr>
        <p:spPr>
          <a:xfrm>
            <a:off x="502920" y="1512000"/>
            <a:ext cx="10570464" cy="3195955"/>
          </a:xfrm>
          <a:prstGeom prst="rect">
            <a:avLst/>
          </a:prstGeom>
          <a:noFill/>
          <a:ln/>
        </p:spPr>
        <p:txBody>
          <a:bodyPr wrap="none" lIns="0" tIns="0" rIns="0" bIns="0" rtlCol="0" anchor="t"/>
          <a:lstStyle/>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Mexico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system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fertilises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tank.</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Fish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animals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Chickens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eggs.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Visiting</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u="sng">
                <a:solidFill>
                  <a:srgbClr val="003760"/>
                </a:solidFill>
                <a:latin typeface="Times New Roman" pitchFamily="34" charset="0"/>
                <a:ea typeface="微软雅黑" pitchFamily="34" charset="-122"/>
                <a:cs typeface="Times New Roman" pitchFamily="34" charset="-120"/>
              </a:rPr>
              <a:t>pollinators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tomatoes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on.“Bees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butterflies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Santiago</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aged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Market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Vegetables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available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donation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neighbourhood.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eggs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tilapia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（罗非鱼）</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seeds</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fish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chicken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food.</a:t>
            </a:r>
            <a:endParaRPr lang="en-US" altLang="zh-CN" dirty="0"/>
          </a:p>
        </p:txBody>
      </p:sp>
      <p:sp>
        <p:nvSpPr>
          <p:cNvPr id="3" name="QM_4_BD.116_2#c5b362a3e?sp=1&amp;pid=868de5286&amp;color=0,55,96&amp;vtp=1&amp;bbb=1&amp;hb=1">
            <a:extLst>
              <a:ext uri="{FF2B5EF4-FFF2-40B4-BE49-F238E27FC236}">
                <a16:creationId xmlns:a16="http://schemas.microsoft.com/office/drawing/2014/main" id="{115BF0BD-85A6-9AFA-94CD-05D5017B4D3D}"/>
              </a:ext>
            </a:extLst>
          </p:cNvPr>
          <p:cNvSpPr/>
          <p:nvPr/>
        </p:nvSpPr>
        <p:spPr>
          <a:xfrm>
            <a:off x="502920" y="4725417"/>
            <a:ext cx="10570464" cy="7575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says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Emmanuel</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11.“It's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opportunity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healthy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better.”</a:t>
            </a:r>
            <a:endParaRPr lang="en-US" altLang="zh-CN" dirty="0"/>
          </a:p>
        </p:txBody>
      </p:sp>
      <p:sp>
        <p:nvSpPr>
          <p:cNvPr id="4" name="QM_4_BD.116_3#c5b362a3e?sp=1&amp;pid=868de5286&amp;color=0,55,96&amp;vtp=1&amp;bbb=1&amp;hb=1">
            <a:extLst>
              <a:ext uri="{FF2B5EF4-FFF2-40B4-BE49-F238E27FC236}">
                <a16:creationId xmlns:a16="http://schemas.microsoft.com/office/drawing/2014/main" id="{F7F5945D-A15F-646A-449C-E681BFD0D20A}"/>
              </a:ext>
            </a:extLst>
          </p:cNvPr>
          <p:cNvSpPr/>
          <p:nvPr/>
        </p:nvSpPr>
        <p:spPr>
          <a:xfrm>
            <a:off x="502920" y="5538217"/>
            <a:ext cx="10570464" cy="7575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Blanka,</a:t>
            </a:r>
            <a:r>
              <a:rPr lang="en-US" altLang="zh-CN" sz="1800" b="0" i="0">
                <a:solidFill>
                  <a:srgbClr val="003760"/>
                </a:solidFill>
                <a:latin typeface="Times New Roman" pitchFamily="34" charset="0"/>
                <a:ea typeface="微软雅黑" pitchFamily="34" charset="-122"/>
                <a:cs typeface="Times New Roman" pitchFamily="34" charset="-120"/>
              </a:rPr>
              <a:t>aged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10</a:t>
            </a:r>
            <a:r>
              <a:rPr lang="en-US" altLang="zh-CN" b="0" i="0" dirty="0">
                <a:solidFill>
                  <a:srgbClr val="003760"/>
                </a:solidFill>
                <a:latin typeface="Times New Roman" pitchFamily="34" charset="0"/>
                <a:ea typeface="微软雅黑" pitchFamily="34" charset="-122"/>
                <a:cs typeface="Times New Roman" pitchFamily="34" charset="-120"/>
              </a:rPr>
              <a:t>.“I'm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happy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school.”</a:t>
            </a:r>
            <a:endParaRPr lang="en-US" altLang="zh-CN" dirty="0"/>
          </a:p>
        </p:txBody>
      </p:sp>
    </p:spTree>
    <p:extLst>
      <p:ext uri="{BB962C8B-B14F-4D97-AF65-F5344CB8AC3E}">
        <p14:creationId xmlns:p14="http://schemas.microsoft.com/office/powerpoint/2010/main" val="184608698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M_4_EX.117_1#c5b362a3e?pid=868de5286&amp;color=0,55,96&amp;vtp=1&amp;bt=1&amp;bbb=1&amp;hb=1"/>
          <p:cNvSpPr/>
          <p:nvPr/>
        </p:nvSpPr>
        <p:spPr>
          <a:xfrm>
            <a:off x="502920" y="1512000"/>
            <a:ext cx="10570464" cy="7575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位于亚利桑那州图森市的曼佐小学的师生为了帮助附近社区居民解决食</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物短缺问题</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在校内开展了一个</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鱼菜共生</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的项目</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C_5_BD.118_1#ebb5f947f?pid=c5b362a3e&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purpose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project?(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5_AN.119_1#ebb5f947f.bracket?pid=c5b362a3e&amp;color=0,55,96&amp;vpa=60&amp;vtp=1"/>
          <p:cNvSpPr/>
          <p:nvPr/>
        </p:nvSpPr>
        <p:spPr>
          <a:xfrm>
            <a:off x="4388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5_BD.120_1#ebb5f947f.choices?pid=c5b362a3e&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harmony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neighbourhood.</a:t>
            </a:r>
            <a:endParaRPr lang="en-US" altLang="zh-CN" sz="1800" dirty="0"/>
          </a:p>
        </p:txBody>
      </p:sp>
      <p:sp>
        <p:nvSpPr>
          <p:cNvPr id="5" name="QC_5_AS.121_1#ebb5f947f?pid=c5b362a3e&amp;color=0,55,96&amp;vtp=1&amp;bbb=1&amp;hb=1"/>
          <p:cNvSpPr/>
          <p:nvPr/>
        </p:nvSpPr>
        <p:spPr>
          <a:xfrm>
            <a:off x="502920" y="3564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细节理解题。根据第二段内容可知，学生们的家里并不总是有足够的钱为他们提供晚餐</a:t>
            </a:r>
            <a:r>
              <a:rPr lang="en-US" altLang="zh-CN" sz="1800" b="0" i="0">
                <a:solidFill>
                  <a:srgbClr val="003760"/>
                </a:solidFill>
                <a:latin typeface="Times New Roman" pitchFamily="34" charset="0"/>
                <a:ea typeface="微软雅黑" pitchFamily="34" charset="-122"/>
                <a:cs typeface="Times New Roman" pitchFamily="34" charset="-120"/>
              </a:rPr>
              <a:t>，并且购买</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新鲜的食物也很困难</a:t>
            </a:r>
            <a:r>
              <a:rPr lang="en-US" altLang="zh-CN" sz="1800" b="0" i="0" dirty="0">
                <a:solidFill>
                  <a:srgbClr val="003760"/>
                </a:solidFill>
                <a:latin typeface="Times New Roman" pitchFamily="34" charset="0"/>
                <a:ea typeface="微软雅黑" pitchFamily="34" charset="-122"/>
                <a:cs typeface="Times New Roman" pitchFamily="34" charset="-120"/>
              </a:rPr>
              <a:t>，于是老师们才想出让学生们在学校为社区种植食物这一项目。由此可知</a:t>
            </a:r>
            <a:r>
              <a:rPr lang="en-US" altLang="zh-CN" sz="1800" b="0" i="0">
                <a:solidFill>
                  <a:srgbClr val="003760"/>
                </a:solidFill>
                <a:latin typeface="Times New Roman" pitchFamily="34" charset="0"/>
                <a:ea typeface="微软雅黑" pitchFamily="34" charset="-122"/>
                <a:cs typeface="Times New Roman" pitchFamily="34" charset="-120"/>
              </a:rPr>
              <a:t>，这个项目</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是为了给当地社区贫穷的人提供食物</a:t>
            </a:r>
            <a:r>
              <a:rPr lang="en-US" altLang="zh-CN" b="0" i="0" dirty="0">
                <a:solidFill>
                  <a:srgbClr val="003760"/>
                </a:solidFill>
                <a:latin typeface="Times New Roman" pitchFamily="34" charset="0"/>
                <a:ea typeface="微软雅黑" pitchFamily="34" charset="-122"/>
                <a:cs typeface="Times New Roman" pitchFamily="34" charset="-120"/>
              </a:rPr>
              <a:t>。故选D项。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C_5_BD.122_1#352bba930?pid=c5b362a3e&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system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aquaponics?(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5_AN.123_1#352bba930.bracket?pid=c5b362a3e&amp;color=0,55,96&amp;vpa=61&amp;vtp=1"/>
          <p:cNvSpPr/>
          <p:nvPr/>
        </p:nvSpPr>
        <p:spPr>
          <a:xfrm>
            <a:off x="61028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5_BD.124_1#352bba930.choices?pid=c5b362a3e&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fertiliser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function.</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environment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Tucson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belongs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sustainable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method.</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States.</a:t>
            </a:r>
            <a:endParaRPr lang="en-US" altLang="zh-CN" sz="1800" dirty="0"/>
          </a:p>
        </p:txBody>
      </p:sp>
      <p:sp>
        <p:nvSpPr>
          <p:cNvPr id="5" name="QC_5_AS.125_1#352bba930?pid=c5b362a3e&amp;color=0,55,96&amp;vtp=1&amp;bbb=1&amp;hb=1"/>
          <p:cNvSpPr/>
          <p:nvPr/>
        </p:nvSpPr>
        <p:spPr>
          <a:xfrm>
            <a:off x="502920" y="3564255"/>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推理判断题。根据第四段中的“Counsellor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Thompson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aquaponics,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growing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food.”以及“Inspired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system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fertilises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tank.”</a:t>
            </a:r>
            <a:r>
              <a:rPr lang="en-US" altLang="zh-CN" sz="1800" b="0" i="0">
                <a:solidFill>
                  <a:srgbClr val="003760"/>
                </a:solidFill>
                <a:latin typeface="Times New Roman" pitchFamily="34" charset="0"/>
                <a:ea typeface="微软雅黑" pitchFamily="34" charset="-122"/>
                <a:cs typeface="Times New Roman" pitchFamily="34" charset="-120"/>
              </a:rPr>
              <a:t>可知，</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该系统用鱼的排泄物为植物施肥</a:t>
            </a:r>
            <a:r>
              <a:rPr lang="en-US" altLang="zh-CN" sz="1800" b="0" i="0" dirty="0">
                <a:solidFill>
                  <a:srgbClr val="003760"/>
                </a:solidFill>
                <a:latin typeface="Times New Roman" pitchFamily="34" charset="0"/>
                <a:ea typeface="微软雅黑" pitchFamily="34" charset="-122"/>
                <a:cs typeface="Times New Roman" pitchFamily="34" charset="-120"/>
              </a:rPr>
              <a:t>，植物根部清洁鱼池中的水，从而形成了一个可持续的循环系统</a:t>
            </a:r>
            <a:r>
              <a:rPr lang="en-US" altLang="zh-CN" sz="1800" b="0" i="0">
                <a:solidFill>
                  <a:srgbClr val="003760"/>
                </a:solidFill>
                <a:latin typeface="Times New Roman" pitchFamily="34" charset="0"/>
                <a:ea typeface="微软雅黑" pitchFamily="34" charset="-122"/>
                <a:cs typeface="Times New Roman" pitchFamily="34" charset="-120"/>
              </a:rPr>
              <a:t>，由此可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推知</a:t>
            </a:r>
            <a:r>
              <a:rPr lang="en-US" altLang="zh-CN" b="0" i="0" dirty="0">
                <a:solidFill>
                  <a:srgbClr val="003760"/>
                </a:solidFill>
                <a:latin typeface="Times New Roman" pitchFamily="34" charset="0"/>
                <a:ea typeface="微软雅黑" pitchFamily="34" charset="-122"/>
                <a:cs typeface="Times New Roman" pitchFamily="34" charset="-120"/>
              </a:rPr>
              <a:t>，该系统是一种可持续的农业方法。故选C项。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C_5_BD.126_1#9e208d1bb?pid=c5b362a3e&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“pollinators”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probably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5_AN.127_1#9e208d1bb.bracket?pid=c5b362a3e&amp;color=0,55,96&amp;vpa=62&amp;vtp=1"/>
          <p:cNvSpPr/>
          <p:nvPr/>
        </p:nvSpPr>
        <p:spPr>
          <a:xfrm>
            <a:off x="86555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5_BD.128_1#9e208d1bb.choices?pid=c5b362a3e&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499741" algn="l"/>
                <a:tab pos="5101082" algn="l"/>
                <a:tab pos="8197723" algn="l"/>
              </a:tabLst>
            </a:pPr>
            <a:r>
              <a:rPr lang="en-US" altLang="zh-CN" sz="1800" b="0" i="0" dirty="0">
                <a:solidFill>
                  <a:srgbClr val="003760"/>
                </a:solidFill>
                <a:latin typeface="Times New Roman" pitchFamily="34" charset="0"/>
                <a:ea typeface="微软雅黑" pitchFamily="34" charset="-122"/>
                <a:cs typeface="Times New Roman" pitchFamily="34" charset="-120"/>
              </a:rPr>
              <a:t>A.Some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fishes.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experts.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technologies.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insects.</a:t>
            </a:r>
            <a:endParaRPr lang="en-US" altLang="zh-CN" sz="1800" dirty="0"/>
          </a:p>
        </p:txBody>
      </p:sp>
      <p:sp>
        <p:nvSpPr>
          <p:cNvPr id="5" name="QC_5_AS.129_1#9e208d1bb?pid=c5b362a3e&amp;color=0,55,96&amp;vtp=1&amp;bbb=1&amp;hb=1"/>
          <p:cNvSpPr/>
          <p:nvPr/>
        </p:nvSpPr>
        <p:spPr>
          <a:xfrm>
            <a:off x="502920" y="231902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词义猜测题。根据画线词后的“help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tomatoes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on.‘Bees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butterflies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come,’”和常识可知，蜜蜂和蝴蝶通过授粉，帮助把花变成豆子、西红柿等，由此可推知</a:t>
            </a:r>
            <a:r>
              <a:rPr lang="en-US" altLang="zh-CN" sz="1800" b="0" i="0">
                <a:solidFill>
                  <a:srgbClr val="003760"/>
                </a:solidFill>
                <a:latin typeface="Times New Roman" pitchFamily="34" charset="0"/>
                <a:ea typeface="微软雅黑" pitchFamily="34" charset="-122"/>
                <a:cs typeface="Times New Roman" pitchFamily="34" charset="-120"/>
              </a:rPr>
              <a:t>，画线</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词指的是</a:t>
            </a:r>
            <a:r>
              <a:rPr lang="en-US" altLang="zh-CN" b="0" i="0" dirty="0">
                <a:solidFill>
                  <a:srgbClr val="003760"/>
                </a:solidFill>
                <a:latin typeface="Times New Roman" pitchFamily="34" charset="0"/>
                <a:ea typeface="微软雅黑" pitchFamily="34" charset="-122"/>
                <a:cs typeface="Times New Roman" pitchFamily="34" charset="-120"/>
              </a:rPr>
              <a:t>“一些传粉昆虫”。故选D项。</a:t>
            </a:r>
            <a:endParaRPr lang="en-US" altLang="zh-CN" dirty="0"/>
          </a:p>
        </p:txBody>
      </p:sp>
      <p:sp>
        <p:nvSpPr>
          <p:cNvPr id="6" name="QC_5_BD.130_1#41bf9914e?pid=c5b362a3e&amp;color=0,55,96&amp;vtp=1&amp;bbb=1"/>
          <p:cNvSpPr/>
          <p:nvPr/>
        </p:nvSpPr>
        <p:spPr>
          <a:xfrm>
            <a:off x="502920" y="355860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paragraphs?(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5_AN.131_1#41bf9914e.bracket?pid=c5b362a3e&amp;color=0,55,96&amp;vpa=63&amp;vtp=1"/>
          <p:cNvSpPr/>
          <p:nvPr/>
        </p:nvSpPr>
        <p:spPr>
          <a:xfrm>
            <a:off x="7664925" y="354526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8" name="QC_5_BD.132_1#41bf9914e.choices?pid=c5b362a3e&amp;color=0,55,96&amp;vtp=1&amp;bbb=1"/>
          <p:cNvSpPr/>
          <p:nvPr/>
        </p:nvSpPr>
        <p:spPr>
          <a:xfrm>
            <a:off x="502920" y="396938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welcome.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creative.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results.</a:t>
            </a:r>
            <a:endParaRPr lang="en-US" altLang="zh-CN" sz="1800" dirty="0"/>
          </a:p>
        </p:txBody>
      </p:sp>
      <p:sp>
        <p:nvSpPr>
          <p:cNvPr id="9" name="QC_5_AS.133_1#41bf9914e?pid=c5b362a3e&amp;color=0,55,96&amp;vtp=1&amp;bbb=1&amp;hb=1"/>
          <p:cNvSpPr/>
          <p:nvPr/>
        </p:nvSpPr>
        <p:spPr>
          <a:xfrm>
            <a:off x="502920" y="4789170"/>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推理判断题。根据最后三段内容可知，该项目为当地的居民们提供了食物，</a:t>
            </a:r>
            <a:r>
              <a:rPr lang="en-US" altLang="zh-CN" sz="1800" b="0" i="0">
                <a:solidFill>
                  <a:srgbClr val="003760"/>
                </a:solidFill>
                <a:latin typeface="Times New Roman" pitchFamily="34" charset="0"/>
                <a:ea typeface="微软雅黑" pitchFamily="34" charset="-122"/>
                <a:cs typeface="Times New Roman" pitchFamily="34" charset="-120"/>
              </a:rPr>
              <a:t>并帮助他们吃得更好，</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同时也让学生们体验了乐趣</a:t>
            </a:r>
            <a:r>
              <a:rPr lang="en-US" altLang="zh-CN" b="0" i="0" dirty="0">
                <a:solidFill>
                  <a:srgbClr val="003760"/>
                </a:solidFill>
                <a:latin typeface="Times New Roman" pitchFamily="34" charset="0"/>
                <a:ea typeface="微软雅黑" pitchFamily="34" charset="-122"/>
                <a:cs typeface="Times New Roman" pitchFamily="34" charset="-120"/>
              </a:rPr>
              <a:t>，由此可推知，该项目应是受到了热烈的欢迎。故选A项。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de991bb8b.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2</a:t>
            </a:r>
            <a:endParaRPr lang="en-US" altLang="zh-CN" sz="5400" dirty="0"/>
          </a:p>
        </p:txBody>
      </p:sp>
      <p:sp>
        <p:nvSpPr>
          <p:cNvPr id="3" name="C_1_BD#de991bb8b.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Morals</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Virtues</a:t>
            </a:r>
            <a:endParaRPr lang="en-US" altLang="zh-CN" sz="5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156dafcea.fixed?pid=de991bb8b&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Ⅰ</a:t>
            </a:r>
            <a:endParaRPr lang="en-US" altLang="zh-CN" sz="4000" dirty="0"/>
          </a:p>
        </p:txBody>
      </p:sp>
      <p:sp>
        <p:nvSpPr>
          <p:cNvPr id="3" name="C_2_BD#156dafcea.fixed?pid=de991bb8b&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6000"/>
              </a:lnSpc>
            </a:pPr>
            <a:r>
              <a:rPr lang="en-US" altLang="zh-CN" sz="5000" b="1" i="0" dirty="0">
                <a:solidFill>
                  <a:srgbClr val="3D589F"/>
                </a:solidFill>
                <a:latin typeface="Times New Roman" pitchFamily="34" charset="0"/>
                <a:ea typeface="印品黑体" pitchFamily="34" charset="-122"/>
                <a:cs typeface="Times New Roman" pitchFamily="34" charset="-120"/>
              </a:rPr>
              <a:t>Listening</a:t>
            </a:r>
            <a:r>
              <a:rPr lang="en-US" altLang="zh-CN" sz="5000" b="1" i="0" dirty="0">
                <a:solidFill>
                  <a:srgbClr val="3D589F"/>
                </a:solidFill>
                <a:latin typeface="SimSun" pitchFamily="34" charset="0"/>
                <a:ea typeface="SimSun" pitchFamily="34" charset="-122"/>
                <a:cs typeface="SimSun" pitchFamily="34" charset="-120"/>
              </a:rPr>
              <a:t> </a:t>
            </a:r>
            <a:r>
              <a:rPr lang="en-US" altLang="zh-CN" sz="5000" b="1" i="0" dirty="0">
                <a:solidFill>
                  <a:srgbClr val="3D589F"/>
                </a:solidFill>
                <a:latin typeface="Times New Roman" pitchFamily="34" charset="0"/>
                <a:ea typeface="印品黑体" pitchFamily="34" charset="-122"/>
                <a:cs typeface="Times New Roman" pitchFamily="34" charset="-120"/>
              </a:rPr>
              <a:t>and</a:t>
            </a:r>
            <a:r>
              <a:rPr lang="en-US" altLang="zh-CN" sz="5000" b="1" i="0" dirty="0">
                <a:solidFill>
                  <a:srgbClr val="3D589F"/>
                </a:solidFill>
                <a:latin typeface="SimSun" pitchFamily="34" charset="0"/>
                <a:ea typeface="SimSun" pitchFamily="34" charset="-122"/>
                <a:cs typeface="SimSun" pitchFamily="34" charset="-120"/>
              </a:rPr>
              <a:t> </a:t>
            </a:r>
            <a:r>
              <a:rPr lang="en-US" altLang="zh-CN" sz="5000" b="1" i="0">
                <a:solidFill>
                  <a:srgbClr val="3D589F"/>
                </a:solidFill>
                <a:latin typeface="Times New Roman" pitchFamily="34" charset="0"/>
                <a:ea typeface="印品黑体" pitchFamily="34" charset="-122"/>
                <a:cs typeface="Times New Roman" pitchFamily="34" charset="-120"/>
              </a:rPr>
              <a:t>Speaking</a:t>
            </a:r>
            <a:r>
              <a:rPr lang="en-US" altLang="zh-CN" sz="5000" b="1" i="0">
                <a:solidFill>
                  <a:srgbClr val="3D589F"/>
                </a:solidFill>
                <a:latin typeface="SimSun" pitchFamily="34" charset="0"/>
                <a:ea typeface="SimSun" pitchFamily="34" charset="-122"/>
                <a:cs typeface="SimSun" pitchFamily="34" charset="-120"/>
              </a:rPr>
              <a:t> </a:t>
            </a:r>
          </a:p>
          <a:p>
            <a:pPr>
              <a:lnSpc>
                <a:spcPts val="6300"/>
              </a:lnSpc>
            </a:pPr>
            <a:r>
              <a:rPr lang="en-US" altLang="zh-CN" sz="5000" b="1" i="0">
                <a:solidFill>
                  <a:srgbClr val="3D589F"/>
                </a:solidFill>
                <a:latin typeface="Times New Roman" pitchFamily="34" charset="0"/>
                <a:ea typeface="印品黑体" pitchFamily="34" charset="-122"/>
                <a:cs typeface="Times New Roman" pitchFamily="34" charset="-120"/>
              </a:rPr>
              <a:t>&amp;</a:t>
            </a:r>
            <a:r>
              <a:rPr lang="en-US" altLang="zh-CN" sz="5000" b="1" i="0">
                <a:solidFill>
                  <a:srgbClr val="3D589F"/>
                </a:solidFill>
                <a:latin typeface="SimSun" pitchFamily="34" charset="0"/>
                <a:ea typeface="SimSun" pitchFamily="34" charset="-122"/>
                <a:cs typeface="SimSun" pitchFamily="34" charset="-120"/>
              </a:rPr>
              <a:t> </a:t>
            </a:r>
            <a:r>
              <a:rPr lang="en-US" altLang="zh-CN" sz="5000" b="1" i="0" dirty="0">
                <a:solidFill>
                  <a:srgbClr val="3D589F"/>
                </a:solidFill>
                <a:latin typeface="Times New Roman" pitchFamily="34" charset="0"/>
                <a:ea typeface="印品黑体" pitchFamily="34" charset="-122"/>
                <a:cs typeface="Times New Roman" pitchFamily="34" charset="-120"/>
              </a:rPr>
              <a:t>Reading</a:t>
            </a:r>
            <a:r>
              <a:rPr lang="en-US" altLang="zh-CN" sz="5000" b="1" i="0" dirty="0">
                <a:solidFill>
                  <a:srgbClr val="3D589F"/>
                </a:solidFill>
                <a:latin typeface="SimSun" pitchFamily="34" charset="0"/>
                <a:ea typeface="SimSun" pitchFamily="34" charset="-122"/>
                <a:cs typeface="SimSun" pitchFamily="34" charset="-120"/>
              </a:rPr>
              <a:t> </a:t>
            </a:r>
            <a:r>
              <a:rPr lang="en-US" altLang="zh-CN" sz="5000" b="1" i="0" dirty="0">
                <a:solidFill>
                  <a:srgbClr val="3D589F"/>
                </a:solidFill>
                <a:latin typeface="Times New Roman" pitchFamily="34" charset="0"/>
                <a:ea typeface="印品黑体" pitchFamily="34" charset="-122"/>
                <a:cs typeface="Times New Roman" pitchFamily="34" charset="-120"/>
              </a:rPr>
              <a:t>and</a:t>
            </a:r>
            <a:r>
              <a:rPr lang="en-US" altLang="zh-CN" sz="5000" b="1" i="0" dirty="0">
                <a:solidFill>
                  <a:srgbClr val="3D589F"/>
                </a:solidFill>
                <a:latin typeface="SimSun" pitchFamily="34" charset="0"/>
                <a:ea typeface="SimSun" pitchFamily="34" charset="-122"/>
                <a:cs typeface="SimSun" pitchFamily="34" charset="-120"/>
              </a:rPr>
              <a:t> </a:t>
            </a:r>
            <a:r>
              <a:rPr lang="en-US" altLang="zh-CN" sz="5000" b="1" i="0" dirty="0">
                <a:solidFill>
                  <a:srgbClr val="3D589F"/>
                </a:solidFill>
                <a:latin typeface="Times New Roman" pitchFamily="34" charset="0"/>
                <a:ea typeface="印品黑体" pitchFamily="34" charset="-122"/>
                <a:cs typeface="Times New Roman" pitchFamily="34" charset="-120"/>
              </a:rPr>
              <a:t>Thinking</a:t>
            </a:r>
            <a:endParaRPr lang="en-US" altLang="zh-CN" sz="5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C_4_BD#2e1c62643?pid=f93086616&amp;color=0,55,96&amp;vtp=1&amp;bt=1&amp;bbb=1"/>
          <p:cNvSpPr/>
          <p:nvPr/>
        </p:nvSpPr>
        <p:spPr>
          <a:xfrm>
            <a:off x="502920" y="1508760"/>
            <a:ext cx="10570464" cy="429324"/>
          </a:xfrm>
          <a:prstGeom prst="rect">
            <a:avLst/>
          </a:prstGeom>
          <a:noFill/>
          <a:ln/>
        </p:spPr>
        <p:txBody>
          <a:bodyPr wrap="none" lIns="0" tIns="0" rIns="0" bIns="0" rtlCol="0" anchor="t"/>
          <a:lstStyle/>
          <a:p>
            <a:pPr algn="l">
              <a:lnSpc>
                <a:spcPts val="3600"/>
              </a:lnSpc>
            </a:pPr>
            <a:r>
              <a:rPr lang="en-US" altLang="zh-CN" sz="2200" b="1" i="0" dirty="0">
                <a:solidFill>
                  <a:srgbClr val="003760"/>
                </a:solidFill>
                <a:latin typeface="Times New Roman" pitchFamily="34" charset="0"/>
                <a:ea typeface="微软雅黑" pitchFamily="34" charset="-122"/>
                <a:cs typeface="Times New Roman" pitchFamily="34" charset="-120"/>
              </a:rPr>
              <a:t>一、根据提示拼写单词。</a:t>
            </a:r>
            <a:endParaRPr lang="en-US" altLang="zh-CN" sz="2200" dirty="0"/>
          </a:p>
        </p:txBody>
      </p:sp>
      <p:sp>
        <p:nvSpPr>
          <p:cNvPr id="3" name="QB_5_BD.1_1#ed832ab06?pid=2e1c62643&amp;color=0,55,96&amp;vtp=1&amp;bbb=1"/>
          <p:cNvSpPr/>
          <p:nvPr/>
        </p:nvSpPr>
        <p:spPr>
          <a:xfrm>
            <a:off x="502920" y="1975139"/>
            <a:ext cx="10570464" cy="42786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available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（大多数）</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hospitals.</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always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（抱怨）</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overtime.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3.How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（回应）</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complaints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customers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hotel?</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urged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committee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（拒绝接受）</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plans.</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urgent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handle,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therefore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（委派）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brother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airport.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（往往会）</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think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problem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affect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them.</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（害怕的）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cross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street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just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now.</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（锋利的）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piece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broken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glass.</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selected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week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（接替）</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council.</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10.If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feeling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（精力充沛的）,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run.</a:t>
            </a:r>
            <a:endParaRPr lang="en-US" altLang="zh-CN" sz="1800" dirty="0"/>
          </a:p>
        </p:txBody>
      </p:sp>
      <p:sp>
        <p:nvSpPr>
          <p:cNvPr id="4" name="QB_5_AN.2_1#ed832ab06.blank?pid=2e1c62643&amp;color=0,55,96&amp;vpa=1&amp;vtp=1&amp;bbb=1"/>
          <p:cNvSpPr/>
          <p:nvPr/>
        </p:nvSpPr>
        <p:spPr>
          <a:xfrm>
            <a:off x="4642326" y="1928530"/>
            <a:ext cx="7635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ajority</a:t>
            </a:r>
            <a:endParaRPr lang="en-US" altLang="zh-CN" dirty="0"/>
          </a:p>
        </p:txBody>
      </p:sp>
      <p:sp>
        <p:nvSpPr>
          <p:cNvPr id="6" name="QB_5_AN.4_1#ed832ab06.blank?pid=2e1c62643&amp;color=0,55,96&amp;vpa=2&amp;vtp=1&amp;bbb=1"/>
          <p:cNvSpPr/>
          <p:nvPr/>
        </p:nvSpPr>
        <p:spPr>
          <a:xfrm>
            <a:off x="2089626" y="2322230"/>
            <a:ext cx="9159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omplain</a:t>
            </a:r>
            <a:endParaRPr lang="en-US" altLang="zh-CN" dirty="0"/>
          </a:p>
        </p:txBody>
      </p:sp>
      <p:sp>
        <p:nvSpPr>
          <p:cNvPr id="8" name="QB_5_AN.6_1#ed832ab06.blank?pid=2e1c62643&amp;color=0,55,96&amp;vpa=3&amp;vtp=1&amp;bbb=1"/>
          <p:cNvSpPr/>
          <p:nvPr/>
        </p:nvSpPr>
        <p:spPr>
          <a:xfrm>
            <a:off x="2419826" y="2715930"/>
            <a:ext cx="13223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espond/react</a:t>
            </a:r>
            <a:endParaRPr lang="en-US" altLang="zh-CN" dirty="0"/>
          </a:p>
        </p:txBody>
      </p:sp>
      <p:sp>
        <p:nvSpPr>
          <p:cNvPr id="10" name="QB_5_AN.8_1#ed832ab06.blank?pid=2e1c62643&amp;color=0,55,96&amp;vpa=4&amp;vtp=1&amp;bbb=1"/>
          <p:cNvSpPr/>
          <p:nvPr/>
        </p:nvSpPr>
        <p:spPr>
          <a:xfrm>
            <a:off x="3520599" y="3122330"/>
            <a:ext cx="1220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eject/refuse</a:t>
            </a:r>
            <a:endParaRPr lang="en-US" altLang="zh-CN" dirty="0"/>
          </a:p>
        </p:txBody>
      </p:sp>
      <p:sp>
        <p:nvSpPr>
          <p:cNvPr id="12" name="QB_5_AN.10_1#ed832ab06.blank?pid=2e1c62643&amp;color=0,55,96&amp;vpa=5&amp;vtp=1&amp;bbb=1"/>
          <p:cNvSpPr/>
          <p:nvPr/>
        </p:nvSpPr>
        <p:spPr>
          <a:xfrm>
            <a:off x="6397148" y="3503330"/>
            <a:ext cx="7508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ppoint</a:t>
            </a:r>
            <a:endParaRPr lang="en-US" altLang="zh-CN" dirty="0"/>
          </a:p>
        </p:txBody>
      </p:sp>
      <p:sp>
        <p:nvSpPr>
          <p:cNvPr id="14" name="QB_5_AN.12_1#ed832ab06.blank?pid=2e1c62643&amp;color=0,55,96&amp;vpa=6&amp;vtp=1&amp;bbb=1"/>
          <p:cNvSpPr/>
          <p:nvPr/>
        </p:nvSpPr>
        <p:spPr>
          <a:xfrm>
            <a:off x="1492726" y="4303430"/>
            <a:ext cx="4968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end</a:t>
            </a:r>
            <a:endParaRPr lang="en-US" altLang="zh-CN" dirty="0"/>
          </a:p>
        </p:txBody>
      </p:sp>
      <p:sp>
        <p:nvSpPr>
          <p:cNvPr id="16" name="QB_5_AN.14_1#ed832ab06.blank?pid=2e1c62643&amp;color=0,55,96&amp;vpa=7&amp;vtp=1&amp;bbb=1"/>
          <p:cNvSpPr/>
          <p:nvPr/>
        </p:nvSpPr>
        <p:spPr>
          <a:xfrm>
            <a:off x="2330926" y="4697130"/>
            <a:ext cx="6619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cared</a:t>
            </a:r>
            <a:endParaRPr lang="en-US" altLang="zh-CN" dirty="0"/>
          </a:p>
        </p:txBody>
      </p:sp>
      <p:sp>
        <p:nvSpPr>
          <p:cNvPr id="18" name="QB_5_AN.16_1#ed832ab06.blank?pid=2e1c62643&amp;color=0,55,96&amp;vpa=8&amp;vtp=1&amp;bbb=1"/>
          <p:cNvSpPr/>
          <p:nvPr/>
        </p:nvSpPr>
        <p:spPr>
          <a:xfrm>
            <a:off x="2915126" y="5078130"/>
            <a:ext cx="5730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harp</a:t>
            </a:r>
            <a:endParaRPr lang="en-US" altLang="zh-CN" dirty="0"/>
          </a:p>
        </p:txBody>
      </p:sp>
      <p:sp>
        <p:nvSpPr>
          <p:cNvPr id="20" name="QB_5_AN.18_1#ed832ab06.blank?pid=2e1c62643&amp;color=0,55,96&amp;vpa=9&amp;vtp=1&amp;bbb=1"/>
          <p:cNvSpPr/>
          <p:nvPr/>
        </p:nvSpPr>
        <p:spPr>
          <a:xfrm>
            <a:off x="3778726" y="5471830"/>
            <a:ext cx="7508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eplace</a:t>
            </a:r>
            <a:endParaRPr lang="en-US" altLang="zh-CN" dirty="0"/>
          </a:p>
        </p:txBody>
      </p:sp>
      <p:sp>
        <p:nvSpPr>
          <p:cNvPr id="22" name="QB_5_AN.20_1#ed832ab06.blank?pid=2e1c62643&amp;color=0,55,96&amp;vpa=10&amp;vtp=1&amp;bbb=1"/>
          <p:cNvSpPr/>
          <p:nvPr/>
        </p:nvSpPr>
        <p:spPr>
          <a:xfrm>
            <a:off x="2575401" y="5854925"/>
            <a:ext cx="899160"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nergetic</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6">
                                            <p:bg/>
                                          </p:spTgt>
                                        </p:tgtEl>
                                        <p:attrNameLst>
                                          <p:attrName>style.visibility</p:attrName>
                                        </p:attrNameLst>
                                      </p:cBhvr>
                                      <p:to>
                                        <p:strVal val="visible"/>
                                      </p:to>
                                    </p:set>
                                    <p:animEffect transition="in" filter="fade">
                                      <p:cBhvr>
                                        <p:cTn id="55" dur="500"/>
                                        <p:tgtEl>
                                          <p:spTgt spid="16">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Effect transition="in" filter="fade">
                                      <p:cBhvr>
                                        <p:cTn id="58" dur="500"/>
                                        <p:tgtEl>
                                          <p:spTgt spid="16">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8">
                                            <p:bg/>
                                          </p:spTgt>
                                        </p:tgtEl>
                                        <p:attrNameLst>
                                          <p:attrName>style.visibility</p:attrName>
                                        </p:attrNameLst>
                                      </p:cBhvr>
                                      <p:to>
                                        <p:strVal val="visible"/>
                                      </p:to>
                                    </p:set>
                                    <p:animEffect transition="in" filter="fade">
                                      <p:cBhvr>
                                        <p:cTn id="63" dur="500"/>
                                        <p:tgtEl>
                                          <p:spTgt spid="18">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fade">
                                      <p:cBhvr>
                                        <p:cTn id="66" dur="500"/>
                                        <p:tgtEl>
                                          <p:spTgt spid="18">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0">
                                            <p:bg/>
                                          </p:spTgt>
                                        </p:tgtEl>
                                        <p:attrNameLst>
                                          <p:attrName>style.visibility</p:attrName>
                                        </p:attrNameLst>
                                      </p:cBhvr>
                                      <p:to>
                                        <p:strVal val="visible"/>
                                      </p:to>
                                    </p:set>
                                    <p:animEffect transition="in" filter="fade">
                                      <p:cBhvr>
                                        <p:cTn id="71" dur="500"/>
                                        <p:tgtEl>
                                          <p:spTgt spid="20">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0">
                                            <p:txEl>
                                              <p:pRg st="0" end="0"/>
                                            </p:txEl>
                                          </p:spTgt>
                                        </p:tgtEl>
                                        <p:attrNameLst>
                                          <p:attrName>style.visibility</p:attrName>
                                        </p:attrNameLst>
                                      </p:cBhvr>
                                      <p:to>
                                        <p:strVal val="visible"/>
                                      </p:to>
                                    </p:set>
                                    <p:animEffect transition="in" filter="fade">
                                      <p:cBhvr>
                                        <p:cTn id="74" dur="500"/>
                                        <p:tgtEl>
                                          <p:spTgt spid="20">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2">
                                            <p:bg/>
                                          </p:spTgt>
                                        </p:tgtEl>
                                        <p:attrNameLst>
                                          <p:attrName>style.visibility</p:attrName>
                                        </p:attrNameLst>
                                      </p:cBhvr>
                                      <p:to>
                                        <p:strVal val="visible"/>
                                      </p:to>
                                    </p:set>
                                    <p:animEffect transition="in" filter="fade">
                                      <p:cBhvr>
                                        <p:cTn id="79" dur="500"/>
                                        <p:tgtEl>
                                          <p:spTgt spid="22">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Effect transition="in" filter="fade">
                                      <p:cBhvr>
                                        <p:cTn id="82"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P spid="14" grpId="0" build="p" animBg="1"/>
      <p:bldP spid="16" grpId="0" build="p" animBg="1"/>
      <p:bldP spid="18" grpId="0" build="p" animBg="1"/>
      <p:bldP spid="20" grpId="0" build="p" animBg="1"/>
      <p:bldP spid="2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b0baad74f?pid=f93086616&amp;color=0,55,96&amp;vtp=1&amp;bt=1&amp;bbb=1"/>
          <p:cNvSpPr/>
          <p:nvPr/>
        </p:nvSpPr>
        <p:spPr>
          <a:xfrm>
            <a:off x="502920" y="1508760"/>
            <a:ext cx="10570464" cy="399098"/>
          </a:xfrm>
          <a:prstGeom prst="rect">
            <a:avLst/>
          </a:prstGeom>
          <a:noFill/>
          <a:ln/>
        </p:spPr>
        <p:txBody>
          <a:bodyPr wrap="none" lIns="0" tIns="0" rIns="0" bIns="0" rtlCol="0" anchor="t"/>
          <a:lstStyle/>
          <a:p>
            <a:pPr algn="l">
              <a:lnSpc>
                <a:spcPts val="3300"/>
              </a:lnSpc>
            </a:pPr>
            <a:r>
              <a:rPr lang="en-US" altLang="zh-CN" sz="2200" b="1" i="0" dirty="0">
                <a:solidFill>
                  <a:srgbClr val="003760"/>
                </a:solidFill>
                <a:latin typeface="Times New Roman" pitchFamily="34" charset="0"/>
                <a:ea typeface="微软雅黑" pitchFamily="34" charset="-122"/>
                <a:cs typeface="Times New Roman" pitchFamily="34" charset="-120"/>
              </a:rPr>
              <a:t>二、单句语法填空。</a:t>
            </a:r>
            <a:endParaRPr lang="en-US" altLang="zh-CN" sz="2200" dirty="0"/>
          </a:p>
        </p:txBody>
      </p:sp>
      <p:sp>
        <p:nvSpPr>
          <p:cNvPr id="3" name="QB_5_BD.21_1#4004f91f6?pid=b0baad74f&amp;color=0,55,96&amp;vtp=1&amp;bbb=1&amp;hb=1"/>
          <p:cNvSpPr/>
          <p:nvPr/>
        </p:nvSpPr>
        <p:spPr>
          <a:xfrm>
            <a:off x="502920" y="1952100"/>
            <a:ext cx="10570464" cy="6813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1.Food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shortages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issue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majority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dependent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agriculture</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for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living.</a:t>
            </a:r>
            <a:endParaRPr lang="en-US" altLang="zh-CN" dirty="0"/>
          </a:p>
        </p:txBody>
      </p:sp>
      <p:sp>
        <p:nvSpPr>
          <p:cNvPr id="4" name="QB_5_AN.22_1#4004f91f6.blank?pid=b0baad74f&amp;color=0,55,96&amp;vpa=11&amp;vtp=1&amp;bbb=1"/>
          <p:cNvSpPr/>
          <p:nvPr/>
        </p:nvSpPr>
        <p:spPr>
          <a:xfrm>
            <a:off x="6928325" y="1925684"/>
            <a:ext cx="4460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are</a:t>
            </a:r>
            <a:endParaRPr lang="en-US" altLang="zh-CN" dirty="0"/>
          </a:p>
        </p:txBody>
      </p:sp>
      <p:sp>
        <p:nvSpPr>
          <p:cNvPr id="5" name="QB_5_AS.23_1#4004f91f6?pid=b0baad74f&amp;color=0,55,96&amp;vtp=1&amp;bbb=1&amp;hb=1"/>
          <p:cNvSpPr/>
          <p:nvPr/>
        </p:nvSpPr>
        <p:spPr>
          <a:xfrm>
            <a:off x="502920" y="2675001"/>
            <a:ext cx="10570464" cy="684340"/>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句意为：在大多数人以农业为生的地方，粮食短缺成了一个问题。“the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majority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作主语时，</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谓语动词的数常与</a:t>
            </a:r>
            <a:r>
              <a:rPr lang="en-US" altLang="zh-CN" b="0" i="0" dirty="0">
                <a:solidFill>
                  <a:srgbClr val="003760"/>
                </a:solidFill>
                <a:latin typeface="Times New Roman" pitchFamily="34" charset="0"/>
                <a:ea typeface="微软雅黑" pitchFamily="34" charset="-122"/>
                <a:cs typeface="Times New Roman" pitchFamily="34" charset="-120"/>
              </a:rPr>
              <a:t>of后名词的数保持一致。</a:t>
            </a:r>
            <a:endParaRPr lang="en-US" altLang="zh-CN" dirty="0"/>
          </a:p>
        </p:txBody>
      </p:sp>
      <p:sp>
        <p:nvSpPr>
          <p:cNvPr id="6" name="QB_5_BD.24_1#faeda0f50?pid=b0baad74f&amp;color=0,55,96&amp;vtp=1&amp;bbb=1"/>
          <p:cNvSpPr/>
          <p:nvPr/>
        </p:nvSpPr>
        <p:spPr>
          <a:xfrm>
            <a:off x="502920" y="3407600"/>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several</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（complain）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party.</a:t>
            </a:r>
            <a:endParaRPr lang="en-US" altLang="zh-CN" sz="1800" dirty="0"/>
          </a:p>
        </p:txBody>
      </p:sp>
      <p:sp>
        <p:nvSpPr>
          <p:cNvPr id="7" name="QB_5_AN.25_1#faeda0f50.blank?pid=b0baad74f&amp;color=0,55,96&amp;vpa=12&amp;vtp=1&amp;bbb=1"/>
          <p:cNvSpPr/>
          <p:nvPr/>
        </p:nvSpPr>
        <p:spPr>
          <a:xfrm>
            <a:off x="3486626" y="3346513"/>
            <a:ext cx="11699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complaints</a:t>
            </a:r>
            <a:endParaRPr lang="en-US" altLang="zh-CN" dirty="0"/>
          </a:p>
        </p:txBody>
      </p:sp>
      <p:sp>
        <p:nvSpPr>
          <p:cNvPr id="8" name="QB_5_AS.26_1#faeda0f50?pid=b0baad74f&amp;color=0,55,96&amp;vtp=1&amp;bbb=1"/>
          <p:cNvSpPr/>
          <p:nvPr/>
        </p:nvSpPr>
        <p:spPr>
          <a:xfrm>
            <a:off x="502920" y="3765613"/>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设空处作received的宾语，根据其前的several可知，应用名词复数形式。</a:t>
            </a:r>
            <a:endParaRPr lang="en-US" altLang="zh-CN" sz="1800" dirty="0"/>
          </a:p>
        </p:txBody>
      </p:sp>
      <p:sp>
        <p:nvSpPr>
          <p:cNvPr id="9" name="QB_5_BD.27_1#5c72f328d?pid=b0baad74f&amp;color=0,55,96&amp;vtp=1&amp;bbb=1"/>
          <p:cNvSpPr/>
          <p:nvPr/>
        </p:nvSpPr>
        <p:spPr>
          <a:xfrm>
            <a:off x="502920" y="4123626"/>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3.She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application.</a:t>
            </a:r>
            <a:endParaRPr lang="en-US" altLang="zh-CN" sz="1800" dirty="0"/>
          </a:p>
        </p:txBody>
      </p:sp>
      <p:sp>
        <p:nvSpPr>
          <p:cNvPr id="10" name="QB_5_AN.28_1#5c72f328d.blank?pid=b0baad74f&amp;color=0,55,96&amp;vpa=13&amp;vtp=1&amp;bbb=1"/>
          <p:cNvSpPr/>
          <p:nvPr/>
        </p:nvSpPr>
        <p:spPr>
          <a:xfrm>
            <a:off x="2661126" y="4062539"/>
            <a:ext cx="9667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response</a:t>
            </a:r>
            <a:endParaRPr lang="en-US" altLang="zh-CN" dirty="0"/>
          </a:p>
        </p:txBody>
      </p:sp>
      <p:sp>
        <p:nvSpPr>
          <p:cNvPr id="11" name="QB_5_AS.29_1#5c72f328d?pid=b0baad74f&amp;color=0,55,96&amp;vtp=1&amp;bbb=1"/>
          <p:cNvSpPr/>
          <p:nvPr/>
        </p:nvSpPr>
        <p:spPr>
          <a:xfrm>
            <a:off x="502920" y="4481639"/>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received的宾语，且其前有a修饰，应用名词单数形式。</a:t>
            </a:r>
            <a:endParaRPr lang="en-US" altLang="zh-CN" sz="1800" dirty="0"/>
          </a:p>
        </p:txBody>
      </p:sp>
      <p:sp>
        <p:nvSpPr>
          <p:cNvPr id="12" name="QB_5_BD.30_1#d700d5aa8?pid=b0baad74f&amp;color=0,55,96&amp;vtp=1&amp;bbb=1"/>
          <p:cNvSpPr/>
          <p:nvPr/>
        </p:nvSpPr>
        <p:spPr>
          <a:xfrm>
            <a:off x="502920" y="4839652"/>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4.I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disappointed.</a:t>
            </a:r>
            <a:endParaRPr lang="en-US" altLang="zh-CN" sz="1800" dirty="0"/>
          </a:p>
        </p:txBody>
      </p:sp>
      <p:sp>
        <p:nvSpPr>
          <p:cNvPr id="13" name="QB_5_AN.31_1#d700d5aa8.blank?pid=b0baad74f&amp;color=0,55,96&amp;vpa=14&amp;vtp=1&amp;bbb=1"/>
          <p:cNvSpPr/>
          <p:nvPr/>
        </p:nvSpPr>
        <p:spPr>
          <a:xfrm>
            <a:off x="2521426" y="4791265"/>
            <a:ext cx="9667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rejection</a:t>
            </a:r>
            <a:endParaRPr lang="en-US" altLang="zh-CN" dirty="0"/>
          </a:p>
        </p:txBody>
      </p:sp>
      <p:sp>
        <p:nvSpPr>
          <p:cNvPr id="14" name="QB_5_AS.32_1#d700d5aa8?pid=b0baad74f&amp;color=0,55,96&amp;vtp=1&amp;bbb=1"/>
          <p:cNvSpPr/>
          <p:nvPr/>
        </p:nvSpPr>
        <p:spPr>
          <a:xfrm>
            <a:off x="502920" y="5197665"/>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rejection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letter意为“回绝信”。</a:t>
            </a:r>
            <a:endParaRPr lang="en-US" altLang="zh-CN" sz="1800" dirty="0"/>
          </a:p>
        </p:txBody>
      </p:sp>
      <p:sp>
        <p:nvSpPr>
          <p:cNvPr id="15" name="QB_5_BD.33_1#bd6ae962d?pid=b0baad74f&amp;color=0,55,96&amp;vtp=1&amp;bbb=1"/>
          <p:cNvSpPr/>
          <p:nvPr/>
        </p:nvSpPr>
        <p:spPr>
          <a:xfrm>
            <a:off x="502920" y="5555678"/>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5.Could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make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appointment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Clinton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tomorrow?</a:t>
            </a:r>
            <a:endParaRPr lang="en-US" altLang="zh-CN" sz="1800" dirty="0"/>
          </a:p>
        </p:txBody>
      </p:sp>
      <p:sp>
        <p:nvSpPr>
          <p:cNvPr id="16" name="QB_5_AN.34_1#bd6ae962d.blank?pid=b0baad74f&amp;color=0,55,96&amp;vpa=15&amp;vtp=1&amp;bbb=1"/>
          <p:cNvSpPr/>
          <p:nvPr/>
        </p:nvSpPr>
        <p:spPr>
          <a:xfrm>
            <a:off x="3702526" y="5507291"/>
            <a:ext cx="3825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an</a:t>
            </a:r>
            <a:endParaRPr lang="en-US" altLang="zh-CN" dirty="0"/>
          </a:p>
        </p:txBody>
      </p:sp>
      <p:sp>
        <p:nvSpPr>
          <p:cNvPr id="17" name="QB_5_AS.35_1#bd6ae962d?pid=b0baad74f&amp;color=0,55,96&amp;vtp=1&amp;bbb=1"/>
          <p:cNvSpPr/>
          <p:nvPr/>
        </p:nvSpPr>
        <p:spPr>
          <a:xfrm>
            <a:off x="502920" y="5913691"/>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appointment为固定搭配，意为“预约；约时间”。</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bg/>
                                          </p:spTgt>
                                        </p:tgtEl>
                                        <p:attrNameLst>
                                          <p:attrName>style.visibility</p:attrName>
                                        </p:attrNameLst>
                                      </p:cBhvr>
                                      <p:to>
                                        <p:strVal val="visible"/>
                                      </p:to>
                                    </p:set>
                                    <p:animEffect transition="in" filter="fade">
                                      <p:cBhvr>
                                        <p:cTn id="42" dur="500"/>
                                        <p:tgtEl>
                                          <p:spTgt spid="10">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xEl>
                                              <p:pRg st="0" end="0"/>
                                            </p:txEl>
                                          </p:spTgt>
                                        </p:tgtEl>
                                        <p:attrNameLst>
                                          <p:attrName>style.visibility</p:attrName>
                                        </p:attrNameLst>
                                      </p:cBhvr>
                                      <p:to>
                                        <p:strVal val="visible"/>
                                      </p:to>
                                    </p:set>
                                    <p:animEffect transition="in" filter="fade">
                                      <p:cBhvr>
                                        <p:cTn id="45" dur="500"/>
                                        <p:tgtEl>
                                          <p:spTgt spid="10">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1">
                                            <p:bg/>
                                          </p:spTgt>
                                        </p:tgtEl>
                                        <p:attrNameLst>
                                          <p:attrName>style.visibility</p:attrName>
                                        </p:attrNameLst>
                                      </p:cBhvr>
                                      <p:to>
                                        <p:strVal val="visible"/>
                                      </p:to>
                                    </p:set>
                                    <p:animEffect transition="in" filter="fade">
                                      <p:cBhvr>
                                        <p:cTn id="50" dur="500"/>
                                        <p:tgtEl>
                                          <p:spTgt spid="11">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1">
                                            <p:txEl>
                                              <p:pRg st="0" end="0"/>
                                            </p:txEl>
                                          </p:spTgt>
                                        </p:tgtEl>
                                        <p:attrNameLst>
                                          <p:attrName>style.visibility</p:attrName>
                                        </p:attrNameLst>
                                      </p:cBhvr>
                                      <p:to>
                                        <p:strVal val="visible"/>
                                      </p:to>
                                    </p:set>
                                    <p:animEffect transition="in" filter="fade">
                                      <p:cBhvr>
                                        <p:cTn id="53" dur="500"/>
                                        <p:tgtEl>
                                          <p:spTgt spid="11">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3">
                                            <p:bg/>
                                          </p:spTgt>
                                        </p:tgtEl>
                                        <p:attrNameLst>
                                          <p:attrName>style.visibility</p:attrName>
                                        </p:attrNameLst>
                                      </p:cBhvr>
                                      <p:to>
                                        <p:strVal val="visible"/>
                                      </p:to>
                                    </p:set>
                                    <p:animEffect transition="in" filter="fade">
                                      <p:cBhvr>
                                        <p:cTn id="58" dur="500"/>
                                        <p:tgtEl>
                                          <p:spTgt spid="13">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
                                            <p:txEl>
                                              <p:pRg st="0" end="0"/>
                                            </p:txEl>
                                          </p:spTgt>
                                        </p:tgtEl>
                                        <p:attrNameLst>
                                          <p:attrName>style.visibility</p:attrName>
                                        </p:attrNameLst>
                                      </p:cBhvr>
                                      <p:to>
                                        <p:strVal val="visible"/>
                                      </p:to>
                                    </p:set>
                                    <p:animEffect transition="in" filter="fade">
                                      <p:cBhvr>
                                        <p:cTn id="61" dur="500"/>
                                        <p:tgtEl>
                                          <p:spTgt spid="13">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4">
                                            <p:bg/>
                                          </p:spTgt>
                                        </p:tgtEl>
                                        <p:attrNameLst>
                                          <p:attrName>style.visibility</p:attrName>
                                        </p:attrNameLst>
                                      </p:cBhvr>
                                      <p:to>
                                        <p:strVal val="visible"/>
                                      </p:to>
                                    </p:set>
                                    <p:animEffect transition="in" filter="fade">
                                      <p:cBhvr>
                                        <p:cTn id="66" dur="500"/>
                                        <p:tgtEl>
                                          <p:spTgt spid="14">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4">
                                            <p:txEl>
                                              <p:pRg st="0" end="0"/>
                                            </p:txEl>
                                          </p:spTgt>
                                        </p:tgtEl>
                                        <p:attrNameLst>
                                          <p:attrName>style.visibility</p:attrName>
                                        </p:attrNameLst>
                                      </p:cBhvr>
                                      <p:to>
                                        <p:strVal val="visible"/>
                                      </p:to>
                                    </p:set>
                                    <p:animEffect transition="in" filter="fade">
                                      <p:cBhvr>
                                        <p:cTn id="69" dur="500"/>
                                        <p:tgtEl>
                                          <p:spTgt spid="14">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6">
                                            <p:bg/>
                                          </p:spTgt>
                                        </p:tgtEl>
                                        <p:attrNameLst>
                                          <p:attrName>style.visibility</p:attrName>
                                        </p:attrNameLst>
                                      </p:cBhvr>
                                      <p:to>
                                        <p:strVal val="visible"/>
                                      </p:to>
                                    </p:set>
                                    <p:animEffect transition="in" filter="fade">
                                      <p:cBhvr>
                                        <p:cTn id="74" dur="500"/>
                                        <p:tgtEl>
                                          <p:spTgt spid="16">
                                            <p:bg/>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6">
                                            <p:txEl>
                                              <p:pRg st="0" end="0"/>
                                            </p:txEl>
                                          </p:spTgt>
                                        </p:tgtEl>
                                        <p:attrNameLst>
                                          <p:attrName>style.visibility</p:attrName>
                                        </p:attrNameLst>
                                      </p:cBhvr>
                                      <p:to>
                                        <p:strVal val="visible"/>
                                      </p:to>
                                    </p:set>
                                    <p:animEffect transition="in" filter="fade">
                                      <p:cBhvr>
                                        <p:cTn id="77" dur="500"/>
                                        <p:tgtEl>
                                          <p:spTgt spid="16">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7">
                                            <p:bg/>
                                          </p:spTgt>
                                        </p:tgtEl>
                                        <p:attrNameLst>
                                          <p:attrName>style.visibility</p:attrName>
                                        </p:attrNameLst>
                                      </p:cBhvr>
                                      <p:to>
                                        <p:strVal val="visible"/>
                                      </p:to>
                                    </p:set>
                                    <p:animEffect transition="in" filter="fade">
                                      <p:cBhvr>
                                        <p:cTn id="82" dur="500"/>
                                        <p:tgtEl>
                                          <p:spTgt spid="17">
                                            <p:bg/>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7">
                                            <p:txEl>
                                              <p:pRg st="0" end="0"/>
                                            </p:txEl>
                                          </p:spTgt>
                                        </p:tgtEl>
                                        <p:attrNameLst>
                                          <p:attrName>style.visibility</p:attrName>
                                        </p:attrNameLst>
                                      </p:cBhvr>
                                      <p:to>
                                        <p:strVal val="visible"/>
                                      </p:to>
                                    </p:set>
                                    <p:animEffect transition="in" filter="fade">
                                      <p:cBhvr>
                                        <p:cTn id="8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P spid="13" grpId="0" build="p" animBg="1"/>
      <p:bldP spid="14" grpId="0" build="p" animBg="1"/>
      <p:bldP spid="16" grpId="0" build="p" animBg="1"/>
      <p:bldP spid="1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36_1#1988241bd?pid=b0baad74f&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6.With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increasing</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bicycles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endParaRPr lang="en-US" altLang="zh-CN" sz="1800" dirty="0"/>
          </a:p>
        </p:txBody>
      </p:sp>
      <p:sp>
        <p:nvSpPr>
          <p:cNvPr id="3" name="QB_5_AN.37_1#1988241bd.blank?pid=b0baad74f&amp;color=0,55,96&amp;vpa=16&amp;vtp=1&amp;bbb=1"/>
          <p:cNvSpPr/>
          <p:nvPr/>
        </p:nvSpPr>
        <p:spPr>
          <a:xfrm>
            <a:off x="5160232" y="1444625"/>
            <a:ext cx="992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tendency</a:t>
            </a:r>
            <a:endParaRPr lang="en-US" altLang="zh-CN" dirty="0"/>
          </a:p>
        </p:txBody>
      </p:sp>
      <p:sp>
        <p:nvSpPr>
          <p:cNvPr id="4" name="QB_5_AS.38_1#1988241bd?pid=b0baad74f&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设空处前有an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increasing修饰，应用名词单数形式。</a:t>
            </a:r>
            <a:endParaRPr lang="en-US" altLang="zh-CN" sz="1800" dirty="0"/>
          </a:p>
        </p:txBody>
      </p:sp>
      <p:sp>
        <p:nvSpPr>
          <p:cNvPr id="5" name="QB_5_BD.39_1#5d9adac26?pid=b0baad74f&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7.Almost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scared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monsters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dogs.</a:t>
            </a:r>
            <a:endParaRPr lang="en-US" altLang="zh-CN" sz="1800" dirty="0"/>
          </a:p>
        </p:txBody>
      </p:sp>
      <p:sp>
        <p:nvSpPr>
          <p:cNvPr id="6" name="QB_5_AN.40_1#5d9adac26.blank?pid=b0baad74f&amp;color=0,55,96&amp;vpa=17&amp;vtp=1&amp;bbb=1"/>
          <p:cNvSpPr/>
          <p:nvPr/>
        </p:nvSpPr>
        <p:spPr>
          <a:xfrm>
            <a:off x="3588226" y="2262568"/>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7" name="QB_5_AS.41_1#5d9adac26?pid=b0baad74f&amp;color=0,55,96&amp;vtp=1&amp;bbb=1"/>
          <p:cNvSpPr/>
          <p:nvPr/>
        </p:nvSpPr>
        <p:spPr>
          <a:xfrm>
            <a:off x="502920" y="27197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sth为固定搭配，意为“害怕某物”。</a:t>
            </a:r>
            <a:endParaRPr lang="en-US" altLang="zh-CN" sz="1800" dirty="0"/>
          </a:p>
        </p:txBody>
      </p:sp>
      <p:sp>
        <p:nvSpPr>
          <p:cNvPr id="8" name="QB_5_BD.42_1#90dd7ff4b?pid=b0baad74f&amp;color=0,55,96&amp;vtp=1&amp;bbb=1"/>
          <p:cNvSpPr/>
          <p:nvPr/>
        </p:nvSpPr>
        <p:spPr>
          <a:xfrm>
            <a:off x="502920" y="312553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8.I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Harry.</a:t>
            </a:r>
            <a:endParaRPr lang="en-US" altLang="zh-CN" sz="1800" dirty="0"/>
          </a:p>
        </p:txBody>
      </p:sp>
      <p:sp>
        <p:nvSpPr>
          <p:cNvPr id="9" name="QB_5_AN.43_1#90dd7ff4b.blank?pid=b0baad74f&amp;color=0,55,96&amp;vpa=18&amp;vtp=1&amp;bbb=1"/>
          <p:cNvSpPr/>
          <p:nvPr/>
        </p:nvSpPr>
        <p:spPr>
          <a:xfrm>
            <a:off x="4058126" y="3061398"/>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scary</a:t>
            </a:r>
            <a:endParaRPr lang="en-US" altLang="zh-CN" dirty="0"/>
          </a:p>
        </p:txBody>
      </p:sp>
      <p:sp>
        <p:nvSpPr>
          <p:cNvPr id="10" name="QB_5_AS.44_1#90dd7ff4b?pid=b0baad74f&amp;color=0,55,96&amp;vtp=1&amp;bbb=1"/>
          <p:cNvSpPr/>
          <p:nvPr/>
        </p:nvSpPr>
        <p:spPr>
          <a:xfrm>
            <a:off x="502920" y="353129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设空处修饰thing，表示“可怕的”，应用scary。</a:t>
            </a:r>
            <a:endParaRPr lang="en-US" altLang="zh-CN" sz="1800" dirty="0"/>
          </a:p>
        </p:txBody>
      </p:sp>
      <p:sp>
        <p:nvSpPr>
          <p:cNvPr id="11" name="QB_5_BD.45_1#bc577aa20?pid=b0baad74f&amp;color=0,55,96&amp;vtp=1&amp;bbb=1&amp;hb=1"/>
          <p:cNvSpPr/>
          <p:nvPr/>
        </p:nvSpPr>
        <p:spPr>
          <a:xfrm>
            <a:off x="502920" y="3942080"/>
            <a:ext cx="10570464" cy="7732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9.Over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voluntary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increased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sharp）.</a:t>
            </a:r>
            <a:endParaRPr lang="en-US" altLang="zh-CN" dirty="0"/>
          </a:p>
        </p:txBody>
      </p:sp>
      <p:sp>
        <p:nvSpPr>
          <p:cNvPr id="12" name="QB_5_AN.46_1#bc577aa20.blank?pid=b0baad74f&amp;color=0,55,96&amp;vpa=19&amp;vtp=1&amp;bbb=1"/>
          <p:cNvSpPr/>
          <p:nvPr/>
        </p:nvSpPr>
        <p:spPr>
          <a:xfrm>
            <a:off x="9741375" y="3898900"/>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sharply</a:t>
            </a:r>
            <a:endParaRPr lang="en-US" altLang="zh-CN" dirty="0"/>
          </a:p>
        </p:txBody>
      </p:sp>
      <p:sp>
        <p:nvSpPr>
          <p:cNvPr id="13" name="QB_5_AS.47_1#bc577aa20?pid=b0baad74f&amp;color=0,55,96&amp;vtp=1&amp;bbb=1"/>
          <p:cNvSpPr/>
          <p:nvPr/>
        </p:nvSpPr>
        <p:spPr>
          <a:xfrm>
            <a:off x="502920" y="476954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设空处作状语，修饰谓语has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increased，应用副词形式。</a:t>
            </a:r>
            <a:endParaRPr lang="en-US" altLang="zh-CN" sz="1800" dirty="0"/>
          </a:p>
        </p:txBody>
      </p:sp>
      <p:sp>
        <p:nvSpPr>
          <p:cNvPr id="14" name="QB_5_BD.48_1#25526504a?pid=b0baad74f&amp;color=0,55,96&amp;vtp=1&amp;bbb=1"/>
          <p:cNvSpPr/>
          <p:nvPr/>
        </p:nvSpPr>
        <p:spPr>
          <a:xfrm>
            <a:off x="502920" y="5175313"/>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10.He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replaced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bulb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（电灯泡</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endParaRPr lang="en-US" altLang="zh-CN" sz="1800" dirty="0"/>
          </a:p>
        </p:txBody>
      </p:sp>
      <p:sp>
        <p:nvSpPr>
          <p:cNvPr id="15" name="QB_5_AN.49_1#25526504a.blank?pid=b0baad74f&amp;color=0,55,96&amp;vpa=20&amp;vtp=1&amp;bbb=1"/>
          <p:cNvSpPr/>
          <p:nvPr/>
        </p:nvSpPr>
        <p:spPr>
          <a:xfrm>
            <a:off x="4985226" y="5111178"/>
            <a:ext cx="865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with/by</a:t>
            </a:r>
            <a:endParaRPr lang="en-US" altLang="zh-CN" dirty="0"/>
          </a:p>
        </p:txBody>
      </p:sp>
      <p:sp>
        <p:nvSpPr>
          <p:cNvPr id="16" name="QB_5_AS.50_1#25526504a?pid=b0baad74f&amp;color=0,55,96&amp;vtp=1&amp;bbb=1"/>
          <p:cNvSpPr/>
          <p:nvPr/>
        </p:nvSpPr>
        <p:spPr>
          <a:xfrm>
            <a:off x="502920" y="558107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replace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with/by</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为固定搭配，意为“用</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取代</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C_4_BD#a260f2e6c?pid=f93086616&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三、完成句子。</a:t>
            </a:r>
            <a:endParaRPr lang="en-US" altLang="zh-CN" sz="2200" dirty="0"/>
          </a:p>
        </p:txBody>
      </p:sp>
      <p:sp>
        <p:nvSpPr>
          <p:cNvPr id="3" name="QB_5_BD.51_1#c078617e7?sp=1&amp;pid=a260f2e6c&amp;color=0,55,96&amp;vtp=1&amp;bbb=1"/>
          <p:cNvSpPr/>
          <p:nvPr/>
        </p:nvSpPr>
        <p:spPr>
          <a:xfrm>
            <a:off x="502920" y="200862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1.他的勇气给了他继续生活和工作的意志。</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bravery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endParaRPr lang="en-US" altLang="zh-CN" sz="1800" dirty="0"/>
          </a:p>
        </p:txBody>
      </p:sp>
      <p:sp>
        <p:nvSpPr>
          <p:cNvPr id="4" name="QB_5_AN.52_1#c078617e7.blank?pid=a260f2e6c&amp;color=0,55,96&amp;vpa=21&amp;vtp=1&amp;bbb=1"/>
          <p:cNvSpPr/>
          <p:nvPr/>
        </p:nvSpPr>
        <p:spPr>
          <a:xfrm>
            <a:off x="4305776" y="2363590"/>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carry</a:t>
            </a:r>
            <a:endParaRPr lang="en-US" altLang="zh-CN" dirty="0"/>
          </a:p>
        </p:txBody>
      </p:sp>
      <p:sp>
        <p:nvSpPr>
          <p:cNvPr id="5" name="QB_5_AN.53_1#c078617e7.blank?pid=a260f2e6c&amp;color=0,55,96&amp;vpa=22&amp;vtp=1&amp;bbb=1"/>
          <p:cNvSpPr/>
          <p:nvPr/>
        </p:nvSpPr>
        <p:spPr>
          <a:xfrm>
            <a:off x="5105876" y="2376290"/>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a:t>
            </a:r>
            <a:endParaRPr lang="en-US" altLang="zh-CN" dirty="0"/>
          </a:p>
        </p:txBody>
      </p:sp>
      <p:sp>
        <p:nvSpPr>
          <p:cNvPr id="6" name="QB_5_AN.54_1#c078617e7.blank?pid=a260f2e6c&amp;color=0,55,96&amp;vpa=23&amp;vtp=1&amp;bbb=1"/>
          <p:cNvSpPr/>
          <p:nvPr/>
        </p:nvSpPr>
        <p:spPr>
          <a:xfrm>
            <a:off x="5651976" y="2376290"/>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with</a:t>
            </a:r>
            <a:endParaRPr lang="en-US" altLang="zh-CN" dirty="0"/>
          </a:p>
        </p:txBody>
      </p:sp>
      <p:sp>
        <p:nvSpPr>
          <p:cNvPr id="7" name="QB_5_BD.55_1#aea5af80e?sp=1&amp;pid=a260f2e6c&amp;color=0,55,96&amp;vtp=1&amp;bbb=1"/>
          <p:cNvSpPr/>
          <p:nvPr/>
        </p:nvSpPr>
        <p:spPr>
          <a:xfrm>
            <a:off x="502920" y="28295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2.他强大的决心使他战胜了疾病。</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strong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determination</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illness.</a:t>
            </a:r>
            <a:endParaRPr lang="en-US" altLang="zh-CN" sz="1800" dirty="0"/>
          </a:p>
        </p:txBody>
      </p:sp>
      <p:sp>
        <p:nvSpPr>
          <p:cNvPr id="8" name="QB_5_AN.56_1#aea5af80e.blank?pid=a260f2e6c&amp;color=0,55,96&amp;vpa=24&amp;vtp=1&amp;bbb=1"/>
          <p:cNvSpPr/>
          <p:nvPr/>
        </p:nvSpPr>
        <p:spPr>
          <a:xfrm>
            <a:off x="2870676" y="3197224"/>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carried</a:t>
            </a:r>
            <a:endParaRPr lang="en-US" altLang="zh-CN" dirty="0"/>
          </a:p>
        </p:txBody>
      </p:sp>
      <p:sp>
        <p:nvSpPr>
          <p:cNvPr id="9" name="QB_5_AN.57_1#aea5af80e.blank?pid=a260f2e6c&amp;color=0,55,96&amp;vpa=25&amp;vtp=1&amp;bbb=1"/>
          <p:cNvSpPr/>
          <p:nvPr/>
        </p:nvSpPr>
        <p:spPr>
          <a:xfrm>
            <a:off x="3810476" y="3197224"/>
            <a:ext cx="522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him</a:t>
            </a:r>
            <a:endParaRPr lang="en-US" altLang="zh-CN" dirty="0"/>
          </a:p>
        </p:txBody>
      </p:sp>
      <p:sp>
        <p:nvSpPr>
          <p:cNvPr id="10" name="QB_5_AN.58_1#aea5af80e.blank?pid=a260f2e6c&amp;color=0,55,96&amp;vpa=26&amp;vtp=1&amp;bbb=1"/>
          <p:cNvSpPr/>
          <p:nvPr/>
        </p:nvSpPr>
        <p:spPr>
          <a:xfrm>
            <a:off x="4483576" y="3184524"/>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through</a:t>
            </a:r>
            <a:endParaRPr lang="en-US" altLang="zh-CN" dirty="0"/>
          </a:p>
        </p:txBody>
      </p:sp>
      <p:sp>
        <p:nvSpPr>
          <p:cNvPr id="11" name="QB_5_BD.59_1#cde31df16?sp=1&amp;pid=a260f2e6c&amp;color=0,55,96&amp;vtp=1&amp;bbb=1"/>
          <p:cNvSpPr/>
          <p:nvPr/>
        </p:nvSpPr>
        <p:spPr>
          <a:xfrm>
            <a:off x="502920" y="364934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3.他陷入了一种难以分辨是非的局面。</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situation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wrong.</a:t>
            </a:r>
            <a:endParaRPr lang="en-US" altLang="zh-CN" sz="1800" dirty="0"/>
          </a:p>
        </p:txBody>
      </p:sp>
      <p:sp>
        <p:nvSpPr>
          <p:cNvPr id="12" name="QB_5_AN.60_1#cde31df16.blank?pid=a260f2e6c&amp;color=0,55,96&amp;vpa=27&amp;vtp=1&amp;bbb=1"/>
          <p:cNvSpPr/>
          <p:nvPr/>
        </p:nvSpPr>
        <p:spPr>
          <a:xfrm>
            <a:off x="2896076" y="4017010"/>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where</a:t>
            </a:r>
            <a:endParaRPr lang="en-US" altLang="zh-CN" dirty="0"/>
          </a:p>
        </p:txBody>
      </p:sp>
      <p:sp>
        <p:nvSpPr>
          <p:cNvPr id="13" name="QB_5_AN.61_1#cde31df16.blank?pid=a260f2e6c&amp;color=0,55,96&amp;vpa=28&amp;vtp=1&amp;bbb=1"/>
          <p:cNvSpPr/>
          <p:nvPr/>
        </p:nvSpPr>
        <p:spPr>
          <a:xfrm>
            <a:off x="3797776" y="4017010"/>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it</a:t>
            </a:r>
            <a:endParaRPr lang="en-US" altLang="zh-CN" dirty="0"/>
          </a:p>
        </p:txBody>
      </p:sp>
      <p:sp>
        <p:nvSpPr>
          <p:cNvPr id="14" name="QB_5_AN.62_1#cde31df16.blank?pid=a260f2e6c&amp;color=0,55,96&amp;vpa=29&amp;vtp=1&amp;bbb=1"/>
          <p:cNvSpPr/>
          <p:nvPr/>
        </p:nvSpPr>
        <p:spPr>
          <a:xfrm>
            <a:off x="4242276" y="401701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is</a:t>
            </a:r>
            <a:endParaRPr lang="en-US" altLang="zh-CN" dirty="0"/>
          </a:p>
        </p:txBody>
      </p:sp>
      <p:sp>
        <p:nvSpPr>
          <p:cNvPr id="15" name="QB_5_AN.63_1#cde31df16.blank?pid=a260f2e6c&amp;color=0,55,96&amp;vpa=30&amp;vtp=1&amp;bbb=1"/>
          <p:cNvSpPr/>
          <p:nvPr/>
        </p:nvSpPr>
        <p:spPr>
          <a:xfrm>
            <a:off x="4686776" y="4017010"/>
            <a:ext cx="13690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hard/difficult</a:t>
            </a:r>
            <a:endParaRPr lang="en-US" altLang="zh-CN" dirty="0"/>
          </a:p>
        </p:txBody>
      </p:sp>
      <p:sp>
        <p:nvSpPr>
          <p:cNvPr id="16" name="QB_5_BD.64_1#074bd26ee?sp=1&amp;pid=a260f2e6c&amp;color=0,55,96&amp;vtp=1&amp;bbb=1"/>
          <p:cNvSpPr/>
          <p:nvPr/>
        </p:nvSpPr>
        <p:spPr>
          <a:xfrm>
            <a:off x="502920" y="446913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4.世界上没有什么东西比父母给予的爱更伟大。</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endParaRPr lang="en-US" altLang="zh-CN" sz="1800" dirty="0"/>
          </a:p>
        </p:txBody>
      </p:sp>
      <p:sp>
        <p:nvSpPr>
          <p:cNvPr id="17" name="QB_5_AN.65_1#074bd26ee.blank?pid=a260f2e6c&amp;color=0,55,96&amp;vpa=31&amp;vtp=1&amp;bbb=1"/>
          <p:cNvSpPr/>
          <p:nvPr/>
        </p:nvSpPr>
        <p:spPr>
          <a:xfrm>
            <a:off x="483076" y="4824095"/>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Nothing</a:t>
            </a:r>
            <a:endParaRPr lang="en-US" altLang="zh-CN" dirty="0"/>
          </a:p>
        </p:txBody>
      </p:sp>
      <p:sp>
        <p:nvSpPr>
          <p:cNvPr id="18" name="QB_5_AN.66_1#074bd26ee.blank?pid=a260f2e6c&amp;color=0,55,96&amp;vpa=32&amp;vtp=1&amp;bbb=1"/>
          <p:cNvSpPr/>
          <p:nvPr/>
        </p:nvSpPr>
        <p:spPr>
          <a:xfrm>
            <a:off x="1524476" y="483679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is</a:t>
            </a:r>
            <a:endParaRPr lang="en-US" altLang="zh-CN" dirty="0"/>
          </a:p>
        </p:txBody>
      </p:sp>
      <p:sp>
        <p:nvSpPr>
          <p:cNvPr id="19" name="QB_5_AN.67_1#074bd26ee.blank?pid=a260f2e6c&amp;color=0,55,96&amp;vpa=33&amp;vtp=1&amp;bbb=1"/>
          <p:cNvSpPr/>
          <p:nvPr/>
        </p:nvSpPr>
        <p:spPr>
          <a:xfrm>
            <a:off x="1968976" y="4824095"/>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greater</a:t>
            </a:r>
            <a:endParaRPr lang="en-US" altLang="zh-CN" dirty="0"/>
          </a:p>
        </p:txBody>
      </p:sp>
      <p:sp>
        <p:nvSpPr>
          <p:cNvPr id="20" name="QB_5_AN.68_1#074bd26ee.blank?pid=a260f2e6c&amp;color=0,55,96&amp;vpa=34&amp;vtp=1&amp;bbb=1"/>
          <p:cNvSpPr/>
          <p:nvPr/>
        </p:nvSpPr>
        <p:spPr>
          <a:xfrm>
            <a:off x="2883376" y="4836795"/>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than</a:t>
            </a:r>
            <a:endParaRPr lang="en-US" altLang="zh-CN" dirty="0"/>
          </a:p>
        </p:txBody>
      </p:sp>
      <p:sp>
        <p:nvSpPr>
          <p:cNvPr id="21" name="QB_5_BD.69_1#4c223d94d?sp=1&amp;pid=a260f2e6c&amp;color=0,55,96&amp;vtp=1&amp;bbb=1"/>
          <p:cNvSpPr/>
          <p:nvPr/>
        </p:nvSpPr>
        <p:spPr>
          <a:xfrm>
            <a:off x="502920" y="528891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5.虽然被告知了很多次，但他仍然犯了同样的错误。</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mistake.</a:t>
            </a:r>
            <a:endParaRPr lang="en-US" altLang="zh-CN" sz="1800" dirty="0"/>
          </a:p>
        </p:txBody>
      </p:sp>
      <p:sp>
        <p:nvSpPr>
          <p:cNvPr id="22" name="QB_5_AN.70_1#4c223d94d.blank?pid=a260f2e6c&amp;color=0,55,96&amp;vpa=35&amp;vtp=1&amp;bbb=1"/>
          <p:cNvSpPr/>
          <p:nvPr/>
        </p:nvSpPr>
        <p:spPr>
          <a:xfrm>
            <a:off x="521176" y="5643880"/>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Having</a:t>
            </a:r>
            <a:endParaRPr lang="en-US" altLang="zh-CN" dirty="0"/>
          </a:p>
        </p:txBody>
      </p:sp>
      <p:sp>
        <p:nvSpPr>
          <p:cNvPr id="23" name="QB_5_AN.71_1#4c223d94d.blank?pid=a260f2e6c&amp;color=0,55,96&amp;vpa=36&amp;vtp=1&amp;bbb=1"/>
          <p:cNvSpPr/>
          <p:nvPr/>
        </p:nvSpPr>
        <p:spPr>
          <a:xfrm>
            <a:off x="1549876" y="5656580"/>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been</a:t>
            </a:r>
            <a:endParaRPr lang="en-US" altLang="zh-CN" dirty="0"/>
          </a:p>
        </p:txBody>
      </p:sp>
      <p:sp>
        <p:nvSpPr>
          <p:cNvPr id="24" name="QB_5_AN.72_1#4c223d94d.blank?pid=a260f2e6c&amp;color=0,55,96&amp;vpa=37&amp;vtp=1&amp;bbb=1"/>
          <p:cNvSpPr/>
          <p:nvPr/>
        </p:nvSpPr>
        <p:spPr>
          <a:xfrm>
            <a:off x="2337276" y="5656580"/>
            <a:ext cx="522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told</a:t>
            </a:r>
            <a:endParaRPr lang="en-US" altLang="zh-CN" dirty="0"/>
          </a:p>
        </p:txBody>
      </p:sp>
      <p:sp>
        <p:nvSpPr>
          <p:cNvPr id="25" name="QB_5_AN.73_1#4c223d94d.blank?pid=a260f2e6c&amp;color=0,55,96&amp;vpa=38&amp;vtp=1&amp;bbb=1"/>
          <p:cNvSpPr/>
          <p:nvPr/>
        </p:nvSpPr>
        <p:spPr>
          <a:xfrm>
            <a:off x="2997676" y="564388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many</a:t>
            </a:r>
            <a:endParaRPr lang="en-US" altLang="zh-CN" dirty="0"/>
          </a:p>
        </p:txBody>
      </p:sp>
      <p:sp>
        <p:nvSpPr>
          <p:cNvPr id="26" name="QB_5_AN.74_1#4c223d94d.blank?pid=a260f2e6c&amp;color=0,55,96&amp;vpa=39&amp;vtp=1&amp;bbb=1"/>
          <p:cNvSpPr/>
          <p:nvPr/>
        </p:nvSpPr>
        <p:spPr>
          <a:xfrm>
            <a:off x="3810476" y="5656580"/>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times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8">
                                            <p:bg/>
                                          </p:spTgt>
                                        </p:tgtEl>
                                        <p:attrNameLst>
                                          <p:attrName>style.visibility</p:attrName>
                                        </p:attrNameLst>
                                      </p:cBhvr>
                                      <p:to>
                                        <p:strVal val="visible"/>
                                      </p:to>
                                    </p:set>
                                    <p:animEffect transition="in" filter="fade">
                                      <p:cBhvr>
                                        <p:cTn id="95" dur="500"/>
                                        <p:tgtEl>
                                          <p:spTgt spid="18">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8">
                                            <p:txEl>
                                              <p:pRg st="0" end="0"/>
                                            </p:txEl>
                                          </p:spTgt>
                                        </p:tgtEl>
                                        <p:attrNameLst>
                                          <p:attrName>style.visibility</p:attrName>
                                        </p:attrNameLst>
                                      </p:cBhvr>
                                      <p:to>
                                        <p:strVal val="visible"/>
                                      </p:to>
                                    </p:set>
                                    <p:animEffect transition="in" filter="fade">
                                      <p:cBhvr>
                                        <p:cTn id="98" dur="500"/>
                                        <p:tgtEl>
                                          <p:spTgt spid="18">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2">
                                            <p:bg/>
                                          </p:spTgt>
                                        </p:tgtEl>
                                        <p:attrNameLst>
                                          <p:attrName>style.visibility</p:attrName>
                                        </p:attrNameLst>
                                      </p:cBhvr>
                                      <p:to>
                                        <p:strVal val="visible"/>
                                      </p:to>
                                    </p:set>
                                    <p:animEffect transition="in" filter="fade">
                                      <p:cBhvr>
                                        <p:cTn id="119" dur="500"/>
                                        <p:tgtEl>
                                          <p:spTgt spid="22">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2">
                                            <p:txEl>
                                              <p:pRg st="0" end="0"/>
                                            </p:txEl>
                                          </p:spTgt>
                                        </p:tgtEl>
                                        <p:attrNameLst>
                                          <p:attrName>style.visibility</p:attrName>
                                        </p:attrNameLst>
                                      </p:cBhvr>
                                      <p:to>
                                        <p:strVal val="visible"/>
                                      </p:to>
                                    </p:set>
                                    <p:animEffect transition="in" filter="fade">
                                      <p:cBhvr>
                                        <p:cTn id="122" dur="500"/>
                                        <p:tgtEl>
                                          <p:spTgt spid="22">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8" grpId="0" build="p" animBg="1"/>
      <p:bldP spid="9" grpId="0" build="p" animBg="1"/>
      <p:bldP spid="10" grpId="0" build="p" animBg="1"/>
      <p:bldP spid="12" grpId="0" build="p" animBg="1"/>
      <p:bldP spid="13" grpId="0" build="p" animBg="1"/>
      <p:bldP spid="14" grpId="0" build="p" animBg="1"/>
      <p:bldP spid="15" grpId="0" build="p" animBg="1"/>
      <p:bldP spid="17" grpId="0" build="p" animBg="1"/>
      <p:bldP spid="18" grpId="0" build="p" animBg="1"/>
      <p:bldP spid="19" grpId="0" build="p" animBg="1"/>
      <p:bldP spid="20" grpId="0" build="p" animBg="1"/>
      <p:bldP spid="22" grpId="0" build="p" animBg="1"/>
      <p:bldP spid="23" grpId="0" build="p" animBg="1"/>
      <p:bldP spid="24" grpId="0" build="p" animBg="1"/>
      <p:bldP spid="25" grpId="0" build="p" animBg="1"/>
      <p:bldP spid="2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C_4_BD#d60bb830f?pid=f93086616&amp;color=0,55,96&amp;vtp=1&amp;bt=1&amp;bbb=1"/>
          <p:cNvSpPr/>
          <p:nvPr/>
        </p:nvSpPr>
        <p:spPr>
          <a:xfrm>
            <a:off x="502920" y="1508760"/>
            <a:ext cx="10570464" cy="406654"/>
          </a:xfrm>
          <a:prstGeom prst="rect">
            <a:avLst/>
          </a:prstGeom>
          <a:noFill/>
          <a:ln/>
        </p:spPr>
        <p:txBody>
          <a:bodyPr wrap="none" lIns="0" tIns="0" rIns="0" bIns="0" rtlCol="0" anchor="t"/>
          <a:lstStyle/>
          <a:p>
            <a:pPr algn="l">
              <a:lnSpc>
                <a:spcPts val="3500"/>
              </a:lnSpc>
            </a:pPr>
            <a:r>
              <a:rPr lang="en-US" altLang="zh-CN" sz="2200" b="1" i="0" dirty="0">
                <a:solidFill>
                  <a:srgbClr val="003760"/>
                </a:solidFill>
                <a:latin typeface="Times New Roman" pitchFamily="34" charset="0"/>
                <a:ea typeface="微软雅黑" pitchFamily="34" charset="-122"/>
                <a:cs typeface="Times New Roman" pitchFamily="34" charset="-120"/>
              </a:rPr>
              <a:t>四、课文语法填空。</a:t>
            </a:r>
            <a:endParaRPr lang="en-US" altLang="zh-CN" sz="2200" dirty="0"/>
          </a:p>
        </p:txBody>
      </p:sp>
      <p:sp>
        <p:nvSpPr>
          <p:cNvPr id="3" name="QM_5_BD.75_1#4a3893e38?sp=1&amp;pid=d60bb830f&amp;color=0,55,96&amp;vtp=1&amp;bbb=1&amp;hb=1"/>
          <p:cNvSpPr/>
          <p:nvPr/>
        </p:nvSpPr>
        <p:spPr>
          <a:xfrm>
            <a:off x="502920" y="1963401"/>
            <a:ext cx="10570464" cy="36277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Qiaozhi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affected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mother's</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（dead）.At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eighteen,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1929,</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graduate）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（PUMC）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ever</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resident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physician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OB-GYN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department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PUMC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Hospital.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1941</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department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need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private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clinic.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often</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reduced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1954,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People's</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Congress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retire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April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1983.She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kindergarten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her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own,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called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thousand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babies”.</a:t>
            </a:r>
            <a:endParaRPr lang="en-US" altLang="zh-CN" dirty="0"/>
          </a:p>
        </p:txBody>
      </p:sp>
      <p:sp>
        <p:nvSpPr>
          <p:cNvPr id="4" name="QM_5_AN.76_1#4a3893e38.blank?pid=d60bb830f&amp;color=0,55,96&amp;vpa=40&amp;vtp=1&amp;bbb=1"/>
          <p:cNvSpPr/>
          <p:nvPr/>
        </p:nvSpPr>
        <p:spPr>
          <a:xfrm>
            <a:off x="5944076" y="1916030"/>
            <a:ext cx="7762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deeply</a:t>
            </a:r>
            <a:endParaRPr lang="en-US" altLang="zh-CN" dirty="0"/>
          </a:p>
        </p:txBody>
      </p:sp>
      <p:sp>
        <p:nvSpPr>
          <p:cNvPr id="5" name="QM_5_AN.77_1#4a3893e38.blank?pid=d60bb830f&amp;color=0,55,96&amp;vpa=41&amp;vtp=1&amp;bbb=1"/>
          <p:cNvSpPr/>
          <p:nvPr/>
        </p:nvSpPr>
        <p:spPr>
          <a:xfrm>
            <a:off x="667226" y="2297030"/>
            <a:ext cx="6619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death</a:t>
            </a:r>
            <a:endParaRPr lang="en-US" altLang="zh-CN" dirty="0"/>
          </a:p>
        </p:txBody>
      </p:sp>
      <p:sp>
        <p:nvSpPr>
          <p:cNvPr id="6" name="QM_5_AN.78_1#4a3893e38.blank?pid=d60bb830f&amp;color=0,55,96&amp;vpa=42&amp;vtp=1&amp;bbb=1"/>
          <p:cNvSpPr/>
          <p:nvPr/>
        </p:nvSpPr>
        <p:spPr>
          <a:xfrm>
            <a:off x="9421717" y="2284330"/>
            <a:ext cx="10683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graduated</a:t>
            </a:r>
            <a:endParaRPr lang="en-US" altLang="zh-CN" dirty="0"/>
          </a:p>
        </p:txBody>
      </p:sp>
      <p:sp>
        <p:nvSpPr>
          <p:cNvPr id="7" name="QM_5_AN.79_1#4a3893e38.blank?pid=d60bb830f&amp;color=0,55,96&amp;vpa=43&amp;vtp=1&amp;bbb=1"/>
          <p:cNvSpPr/>
          <p:nvPr/>
        </p:nvSpPr>
        <p:spPr>
          <a:xfrm>
            <a:off x="654526" y="3033630"/>
            <a:ext cx="1258888" cy="313055"/>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hired</a:t>
            </a:r>
            <a:endParaRPr lang="en-US" altLang="zh-CN" dirty="0"/>
          </a:p>
        </p:txBody>
      </p:sp>
      <p:sp>
        <p:nvSpPr>
          <p:cNvPr id="8" name="QM_5_AN.80_1#4a3893e38.blank?pid=d60bb830f&amp;color=0,55,96&amp;vpa=44&amp;vtp=1&amp;bbb=1"/>
          <p:cNvSpPr/>
          <p:nvPr/>
        </p:nvSpPr>
        <p:spPr>
          <a:xfrm>
            <a:off x="4813776" y="3401930"/>
            <a:ext cx="3571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9" name="QM_5_AN.81_1#4a3893e38.blank?pid=d60bb830f&amp;color=0,55,96&amp;vpa=45&amp;vtp=1&amp;bbb=1"/>
          <p:cNvSpPr/>
          <p:nvPr/>
        </p:nvSpPr>
        <p:spPr>
          <a:xfrm>
            <a:off x="6363240" y="3389230"/>
            <a:ext cx="10048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Thinking</a:t>
            </a:r>
            <a:endParaRPr lang="en-US" altLang="zh-CN" dirty="0"/>
          </a:p>
        </p:txBody>
      </p:sp>
      <p:sp>
        <p:nvSpPr>
          <p:cNvPr id="10" name="QM_5_AN.82_1#4a3893e38.blank?pid=d60bb830f&amp;color=0,55,96&amp;vpa=46&amp;vtp=1"/>
          <p:cNvSpPr/>
          <p:nvPr/>
        </p:nvSpPr>
        <p:spPr>
          <a:xfrm>
            <a:off x="3670776" y="3770230"/>
            <a:ext cx="2682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1" name="QM_5_AN.83_1#4a3893e38.blank?pid=d60bb830f&amp;color=0,55,96&amp;vpa=47&amp;vtp=1&amp;bbb=1"/>
          <p:cNvSpPr/>
          <p:nvPr/>
        </p:nvSpPr>
        <p:spPr>
          <a:xfrm>
            <a:off x="5251926" y="4138530"/>
            <a:ext cx="1284288" cy="313055"/>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elected</a:t>
            </a:r>
            <a:endParaRPr lang="en-US" altLang="zh-CN" dirty="0"/>
          </a:p>
        </p:txBody>
      </p:sp>
      <p:sp>
        <p:nvSpPr>
          <p:cNvPr id="12" name="QM_5_AN.84_1#4a3893e38.blank?pid=d60bb830f&amp;color=0,55,96&amp;vpa=48&amp;vtp=1&amp;bbb=1"/>
          <p:cNvSpPr/>
          <p:nvPr/>
        </p:nvSpPr>
        <p:spPr>
          <a:xfrm>
            <a:off x="3873976" y="4506830"/>
            <a:ext cx="9032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till/until</a:t>
            </a:r>
            <a:endParaRPr lang="en-US" altLang="zh-CN" dirty="0"/>
          </a:p>
        </p:txBody>
      </p:sp>
      <p:sp>
        <p:nvSpPr>
          <p:cNvPr id="13" name="QM_5_AN.85_1#4a3893e38.blank?pid=d60bb830f&amp;color=0,55,96&amp;vpa=49&amp;vtp=1&amp;bbb=1"/>
          <p:cNvSpPr/>
          <p:nvPr/>
        </p:nvSpPr>
        <p:spPr>
          <a:xfrm>
            <a:off x="794226" y="4862430"/>
            <a:ext cx="8524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savings</a:t>
            </a:r>
            <a:endParaRPr lang="en-US" altLang="zh-CN" dirty="0"/>
          </a:p>
        </p:txBody>
      </p:sp>
      <p:sp>
        <p:nvSpPr>
          <p:cNvPr id="14" name="QB_6_BD.86_1#feefdee8b?pid=4a3893e38&amp;color=0,55,96&amp;vtp=1&amp;bbb=1"/>
          <p:cNvSpPr/>
          <p:nvPr/>
        </p:nvSpPr>
        <p:spPr>
          <a:xfrm>
            <a:off x="502920" y="5628894"/>
            <a:ext cx="10570464" cy="313055"/>
          </a:xfrm>
          <a:prstGeom prst="rect">
            <a:avLst/>
          </a:prstGeom>
          <a:noFill/>
          <a:ln/>
        </p:spPr>
        <p:txBody>
          <a:bodyPr wrap="none" lIns="0" tIns="0" rIns="0" bIns="0" rtlCol="0" anchor="t"/>
          <a:lstStyle/>
          <a:p>
            <a:pPr algn="l">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15" name="QB_6_AN.87_1#feefdee8b.blank?pid=4a3893e38&amp;color=0,55,96&amp;vpa=50&amp;vtp=1&amp;bbb=1"/>
          <p:cNvSpPr/>
          <p:nvPr/>
        </p:nvSpPr>
        <p:spPr>
          <a:xfrm>
            <a:off x="667226" y="5561584"/>
            <a:ext cx="7762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deeply</a:t>
            </a:r>
            <a:endParaRPr lang="en-US" altLang="zh-CN" dirty="0"/>
          </a:p>
        </p:txBody>
      </p:sp>
      <p:sp>
        <p:nvSpPr>
          <p:cNvPr id="16" name="QB_6_AS.88_1#feefdee8b?pid=4a3893e38&amp;color=0,55,96&amp;vtp=1&amp;bbb=1"/>
          <p:cNvSpPr/>
          <p:nvPr/>
        </p:nvSpPr>
        <p:spPr>
          <a:xfrm>
            <a:off x="502920" y="5993384"/>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设空处修饰谓语was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affected，应用副词形式。</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5">
                                            <p:bg/>
                                          </p:spTgt>
                                        </p:tgtEl>
                                        <p:attrNameLst>
                                          <p:attrName>style.visibility</p:attrName>
                                        </p:attrNameLst>
                                      </p:cBhvr>
                                      <p:to>
                                        <p:strVal val="visible"/>
                                      </p:to>
                                    </p:set>
                                    <p:animEffect transition="in" filter="fade">
                                      <p:cBhvr>
                                        <p:cTn id="87" dur="500"/>
                                        <p:tgtEl>
                                          <p:spTgt spid="15">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5">
                                            <p:txEl>
                                              <p:pRg st="0" end="0"/>
                                            </p:txEl>
                                          </p:spTgt>
                                        </p:tgtEl>
                                        <p:attrNameLst>
                                          <p:attrName>style.visibility</p:attrName>
                                        </p:attrNameLst>
                                      </p:cBhvr>
                                      <p:to>
                                        <p:strVal val="visible"/>
                                      </p:to>
                                    </p:set>
                                    <p:animEffect transition="in" filter="fade">
                                      <p:cBhvr>
                                        <p:cTn id="90" dur="500"/>
                                        <p:tgtEl>
                                          <p:spTgt spid="15">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6">
                                            <p:bg/>
                                          </p:spTgt>
                                        </p:tgtEl>
                                        <p:attrNameLst>
                                          <p:attrName>style.visibility</p:attrName>
                                        </p:attrNameLst>
                                      </p:cBhvr>
                                      <p:to>
                                        <p:strVal val="visible"/>
                                      </p:to>
                                    </p:set>
                                    <p:animEffect transition="in" filter="fade">
                                      <p:cBhvr>
                                        <p:cTn id="95" dur="500"/>
                                        <p:tgtEl>
                                          <p:spTgt spid="16">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6">
                                            <p:txEl>
                                              <p:pRg st="0" end="0"/>
                                            </p:txEl>
                                          </p:spTgt>
                                        </p:tgtEl>
                                        <p:attrNameLst>
                                          <p:attrName>style.visibility</p:attrName>
                                        </p:attrNameLst>
                                      </p:cBhvr>
                                      <p:to>
                                        <p:strVal val="visible"/>
                                      </p:to>
                                    </p:set>
                                    <p:animEffect transition="in" filter="fade">
                                      <p:cBhvr>
                                        <p:cTn id="98"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P spid="15" grpId="0" build="p" animBg="1"/>
      <p:bldP spid="1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1852</Words>
  <Application>Microsoft Office PowerPoint</Application>
  <PresentationFormat>宽屏</PresentationFormat>
  <Paragraphs>218</Paragraphs>
  <Slides>17</Slides>
  <Notes>16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17</vt:i4>
      </vt:variant>
    </vt:vector>
  </HeadingPairs>
  <TitlesOfParts>
    <vt:vector size="26" baseType="lpstr">
      <vt:lpstr>Arial (正文)</vt:lpstr>
      <vt:lpstr>仿宋</vt:lpstr>
      <vt:lpstr>SimSun</vt:lpstr>
      <vt:lpstr>微软雅黑</vt:lpstr>
      <vt:lpstr>印品黑体</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2024-10-09T03:14:42Z</dcterms:created>
  <dcterms:modified xsi:type="dcterms:W3CDTF">2024-10-09T03:30:56Z</dcterms:modified>
  <cp:category/>
  <cp:contentStatus/>
</cp:coreProperties>
</file>